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4"/>
  </p:sldMasterIdLst>
  <p:notesMasterIdLst>
    <p:notesMasterId r:id="rId33"/>
  </p:notesMasterIdLst>
  <p:sldIdLst>
    <p:sldId id="256" r:id="rId5"/>
    <p:sldId id="265" r:id="rId6"/>
    <p:sldId id="267" r:id="rId7"/>
    <p:sldId id="262" r:id="rId8"/>
    <p:sldId id="263" r:id="rId9"/>
    <p:sldId id="270" r:id="rId10"/>
    <p:sldId id="283" r:id="rId11"/>
    <p:sldId id="286" r:id="rId12"/>
    <p:sldId id="288" r:id="rId13"/>
    <p:sldId id="275" r:id="rId14"/>
    <p:sldId id="276" r:id="rId15"/>
    <p:sldId id="264" r:id="rId16"/>
    <p:sldId id="259" r:id="rId17"/>
    <p:sldId id="271" r:id="rId18"/>
    <p:sldId id="277" r:id="rId19"/>
    <p:sldId id="269" r:id="rId20"/>
    <p:sldId id="292" r:id="rId21"/>
    <p:sldId id="291" r:id="rId22"/>
    <p:sldId id="279" r:id="rId23"/>
    <p:sldId id="281" r:id="rId24"/>
    <p:sldId id="280" r:id="rId25"/>
    <p:sldId id="278" r:id="rId26"/>
    <p:sldId id="282" r:id="rId27"/>
    <p:sldId id="289" r:id="rId28"/>
    <p:sldId id="290" r:id="rId29"/>
    <p:sldId id="284" r:id="rId30"/>
    <p:sldId id="285" r:id="rId31"/>
    <p:sldId id="274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96BD"/>
    <a:srgbClr val="003D60"/>
    <a:srgbClr val="FFFFFF"/>
    <a:srgbClr val="48BC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D50C80-75FE-BE1A-AE42-346C2574F270}" v="6" dt="2021-06-24T21:30:08.486"/>
    <p1510:client id="{2F53B1CE-DDC8-466D-B654-44F8699838CD}" v="1776" dt="2021-06-25T11:37:55.973"/>
    <p1510:client id="{43B404CB-EDBC-51A3-329E-FDBF693139BF}" v="1150" dt="2021-06-25T00:28:20.755"/>
    <p1510:client id="{5A5C8CB4-8404-07CB-A03A-5E9FEBCD5FA3}" v="2" dt="2021-06-25T08:29:49.772"/>
    <p1510:client id="{B10B819E-5D73-44BB-A6AD-6875ADFF5203}" v="7" dt="2021-06-25T08:44:08.675"/>
    <p1510:client id="{D089D9AA-B3C4-908C-ACE5-52731A85468A}" v="44" dt="2021-06-25T08:33:16.150"/>
    <p1510:client id="{D7B28ACA-26C1-464A-A49F-4E191C624407}" v="1005" dt="2021-06-25T00:07:26.725"/>
    <p1510:client id="{E1FA264A-ABE8-4DC1-AF68-6F7BF08A5D87}" v="1966" dt="2021-06-25T09:58:51.51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123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Étudiants qui ont eu besoin de conseils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2395673336209686"/>
          <c:y val="0.11853108046294684"/>
          <c:w val="0.51786269010894181"/>
          <c:h val="0.83981577283313991"/>
        </c:manualLayout>
      </c:layout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shade val="76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99A-406C-A75A-ADF15AEA4C0B}"/>
              </c:ext>
            </c:extLst>
          </c:dPt>
          <c:dPt>
            <c:idx val="1"/>
            <c:bubble3D val="0"/>
            <c:spPr>
              <a:solidFill>
                <a:schemeClr val="accent5">
                  <a:tint val="77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99A-406C-A75A-ADF15AEA4C0B}"/>
              </c:ext>
            </c:extLst>
          </c:dPt>
          <c:dLbls>
            <c:spPr>
              <a:pattFill prst="pct75">
                <a:fgClr>
                  <a:srgbClr val="000000">
                    <a:lumMod val="75000"/>
                    <a:lumOff val="25000"/>
                  </a:srgbClr>
                </a:fgClr>
                <a:bgClr>
                  <a:srgbClr val="000000">
                    <a:lumMod val="65000"/>
                    <a:lumOff val="35000"/>
                  </a:srgb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pattFill prst="pct75">
                    <a:fgClr>
                      <a:schemeClr val="dk1">
                        <a:lumMod val="75000"/>
                        <a:lumOff val="25000"/>
                      </a:schemeClr>
                    </a:fgClr>
                    <a:bgClr>
                      <a:schemeClr val="dk1">
                        <a:lumMod val="65000"/>
                        <a:lumOff val="35000"/>
                      </a:schemeClr>
                    </a:bgClr>
                  </a:pattFill>
                  <a:ln>
                    <a:noFill/>
                  </a:ln>
                </c15:spPr>
              </c:ext>
            </c:extLst>
          </c:dLbls>
          <c:cat>
            <c:strRef>
              <c:f>Feuil1!$A$2:$A$3</c:f>
              <c:strCache>
                <c:ptCount val="2"/>
                <c:pt idx="0">
                  <c:v>Conseillé</c:v>
                </c:pt>
                <c:pt idx="1">
                  <c:v>Non conseillé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8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A3-41FD-B2A7-7BB6450723F3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Étudiants d’un milieu modeste qui ont eu besoin de conseils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2674897529932046"/>
          <c:y val="0.20318404962168887"/>
          <c:w val="0.46502062884262757"/>
          <c:h val="0.75412202163602193"/>
        </c:manualLayout>
      </c:layout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shade val="76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E5E-4BF3-B6E2-04805174E6B8}"/>
              </c:ext>
            </c:extLst>
          </c:dPt>
          <c:dPt>
            <c:idx val="1"/>
            <c:bubble3D val="0"/>
            <c:spPr>
              <a:solidFill>
                <a:schemeClr val="accent5">
                  <a:tint val="77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E5E-4BF3-B6E2-04805174E6B8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Conseillé</c:v>
                </c:pt>
                <c:pt idx="1">
                  <c:v>Non conseillé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6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A3-41FD-B2A7-7BB6450723F3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Étudiants</a:t>
            </a:r>
            <a:r>
              <a:rPr lang="en-US" baseline="0" dirty="0"/>
              <a:t> qui </a:t>
            </a:r>
            <a:r>
              <a:rPr lang="en-US" baseline="0" dirty="0" err="1"/>
              <a:t>sont</a:t>
            </a:r>
            <a:r>
              <a:rPr lang="en-US" baseline="0" dirty="0"/>
              <a:t> passé par </a:t>
            </a:r>
            <a:r>
              <a:rPr lang="en-US" baseline="0" dirty="0" err="1"/>
              <a:t>leur</a:t>
            </a:r>
            <a:r>
              <a:rPr lang="en-US" baseline="0" dirty="0"/>
              <a:t> </a:t>
            </a:r>
            <a:r>
              <a:rPr lang="en-US" baseline="0" dirty="0" err="1"/>
              <a:t>réseau</a:t>
            </a:r>
            <a:r>
              <a:rPr lang="en-US" baseline="0" dirty="0"/>
              <a:t> pour </a:t>
            </a:r>
            <a:r>
              <a:rPr lang="en-US" baseline="0" dirty="0" err="1"/>
              <a:t>trouver</a:t>
            </a:r>
            <a:r>
              <a:rPr lang="en-US" baseline="0" dirty="0"/>
              <a:t> un stage</a:t>
            </a:r>
            <a:endParaRPr lang="en-US" dirty="0"/>
          </a:p>
        </c:rich>
      </c:tx>
      <c:layout>
        <c:manualLayout>
          <c:xMode val="edge"/>
          <c:yMode val="edge"/>
          <c:x val="0.11979020601876821"/>
          <c:y val="1.388438223463775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2674897529932046"/>
          <c:y val="0.20318404962168887"/>
          <c:w val="0.46502062884262757"/>
          <c:h val="0.75412202163602193"/>
        </c:manualLayout>
      </c:layout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shade val="76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E5E-4BF3-B6E2-04805174E6B8}"/>
              </c:ext>
            </c:extLst>
          </c:dPt>
          <c:dPt>
            <c:idx val="1"/>
            <c:bubble3D val="0"/>
            <c:spPr>
              <a:solidFill>
                <a:schemeClr val="accent5">
                  <a:tint val="77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E5E-4BF3-B6E2-04805174E6B8}"/>
              </c:ext>
            </c:extLst>
          </c:dPt>
          <c:dPt>
            <c:idx val="2"/>
            <c:bubble3D val="0"/>
            <c:spPr>
              <a:solidFill>
                <a:schemeClr val="accent5">
                  <a:tint val="3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FC39-4DA6-8FF7-249FE9E56EA0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Feuil1!$A$2:$A$4</c:f>
              <c:strCache>
                <c:ptCount val="2"/>
                <c:pt idx="0">
                  <c:v>Conseillé</c:v>
                </c:pt>
                <c:pt idx="1">
                  <c:v>Utilisation du réseau</c:v>
                </c:pt>
              </c:strCache>
              <c:extLst/>
            </c:strRef>
          </c:cat>
          <c:val>
            <c:numRef>
              <c:f>Feuil1!$B$2:$B$5</c:f>
              <c:numCache>
                <c:formatCode>General</c:formatCode>
                <c:ptCount val="2"/>
                <c:pt idx="0">
                  <c:v>57</c:v>
                </c:pt>
                <c:pt idx="1">
                  <c:v>43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47A3-41FD-B2A7-7BB6450723F3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delete val="1"/>
      </c:legendEntry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B37503-41D1-4832-8A72-225C1FF31474}" type="doc">
      <dgm:prSet loTypeId="urn:microsoft.com/office/officeart/2005/8/layout/vList2" loCatId="list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AE2CC607-9346-48CC-9606-4907F757A439}">
      <dgm:prSet/>
      <dgm:spPr/>
      <dgm:t>
        <a:bodyPr/>
        <a:lstStyle/>
        <a:p>
          <a:r>
            <a:rPr lang="fr-FR"/>
            <a:t>Travail d’équipe et Gestion de projet</a:t>
          </a:r>
          <a:endParaRPr lang="en-US"/>
        </a:p>
      </dgm:t>
    </dgm:pt>
    <dgm:pt modelId="{16CD0ACC-6734-4B29-A6AF-28E52CA1F3EC}" type="parTrans" cxnId="{2262F6F8-9231-4D07-8D5E-FFD6EBD530F6}">
      <dgm:prSet/>
      <dgm:spPr/>
      <dgm:t>
        <a:bodyPr/>
        <a:lstStyle/>
        <a:p>
          <a:endParaRPr lang="en-US"/>
        </a:p>
      </dgm:t>
    </dgm:pt>
    <dgm:pt modelId="{DD2FAC67-121D-452E-9A99-49C1D98712A8}" type="sibTrans" cxnId="{2262F6F8-9231-4D07-8D5E-FFD6EBD530F6}">
      <dgm:prSet/>
      <dgm:spPr/>
      <dgm:t>
        <a:bodyPr/>
        <a:lstStyle/>
        <a:p>
          <a:endParaRPr lang="en-US"/>
        </a:p>
      </dgm:t>
    </dgm:pt>
    <dgm:pt modelId="{6F44568B-26E4-48B1-93BA-5B2ECF80BDB1}">
      <dgm:prSet/>
      <dgm:spPr/>
      <dgm:t>
        <a:bodyPr/>
        <a:lstStyle/>
        <a:p>
          <a:r>
            <a:rPr lang="fr-FR"/>
            <a:t>Choix du sujet</a:t>
          </a:r>
          <a:endParaRPr lang="en-US"/>
        </a:p>
      </dgm:t>
    </dgm:pt>
    <dgm:pt modelId="{FDA86025-0C12-4282-ABB6-90E0B57CF036}" type="parTrans" cxnId="{8C74F9DA-08C2-4B02-A4FB-FBFDF34526AC}">
      <dgm:prSet/>
      <dgm:spPr/>
      <dgm:t>
        <a:bodyPr/>
        <a:lstStyle/>
        <a:p>
          <a:endParaRPr lang="en-US"/>
        </a:p>
      </dgm:t>
    </dgm:pt>
    <dgm:pt modelId="{78C339B9-98DC-498E-BAA9-0BAF38FC58AE}" type="sibTrans" cxnId="{8C74F9DA-08C2-4B02-A4FB-FBFDF34526AC}">
      <dgm:prSet/>
      <dgm:spPr/>
      <dgm:t>
        <a:bodyPr/>
        <a:lstStyle/>
        <a:p>
          <a:endParaRPr lang="en-US"/>
        </a:p>
      </dgm:t>
    </dgm:pt>
    <dgm:pt modelId="{567AF1F8-6444-468A-BBE4-1F2EBCCE0AB0}">
      <dgm:prSet/>
      <dgm:spPr/>
      <dgm:t>
        <a:bodyPr/>
        <a:lstStyle/>
        <a:p>
          <a:r>
            <a:rPr lang="fr-FR"/>
            <a:t>Etude du besoin</a:t>
          </a:r>
          <a:endParaRPr lang="en-US"/>
        </a:p>
      </dgm:t>
    </dgm:pt>
    <dgm:pt modelId="{388C1641-C93D-4B40-9279-1F2F756156E4}" type="parTrans" cxnId="{EE21CA9C-22A8-43C4-95E9-13E9C54883F1}">
      <dgm:prSet/>
      <dgm:spPr/>
      <dgm:t>
        <a:bodyPr/>
        <a:lstStyle/>
        <a:p>
          <a:endParaRPr lang="en-US"/>
        </a:p>
      </dgm:t>
    </dgm:pt>
    <dgm:pt modelId="{6572A2CB-95D2-45EA-80D1-D13E5E5C7F20}" type="sibTrans" cxnId="{EE21CA9C-22A8-43C4-95E9-13E9C54883F1}">
      <dgm:prSet/>
      <dgm:spPr/>
      <dgm:t>
        <a:bodyPr/>
        <a:lstStyle/>
        <a:p>
          <a:endParaRPr lang="en-US"/>
        </a:p>
      </dgm:t>
    </dgm:pt>
    <dgm:pt modelId="{9B4C339D-D484-45E5-A1FF-E221ADABF9E3}">
      <dgm:prSet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fr-FR"/>
            <a:t>Charte graphique et Ergonomique</a:t>
          </a:r>
          <a:endParaRPr lang="en-US"/>
        </a:p>
      </dgm:t>
    </dgm:pt>
    <dgm:pt modelId="{22F8CB37-5C93-40B7-8095-A1800BB7F175}" type="parTrans" cxnId="{D73CD5BB-8E60-4741-B7BB-EF0CFE664DBE}">
      <dgm:prSet/>
      <dgm:spPr/>
      <dgm:t>
        <a:bodyPr/>
        <a:lstStyle/>
        <a:p>
          <a:endParaRPr lang="en-US"/>
        </a:p>
      </dgm:t>
    </dgm:pt>
    <dgm:pt modelId="{30344C72-81BD-4A1E-AA8E-62B3C8641DC2}" type="sibTrans" cxnId="{D73CD5BB-8E60-4741-B7BB-EF0CFE664DBE}">
      <dgm:prSet/>
      <dgm:spPr/>
      <dgm:t>
        <a:bodyPr/>
        <a:lstStyle/>
        <a:p>
          <a:endParaRPr lang="en-US"/>
        </a:p>
      </dgm:t>
    </dgm:pt>
    <dgm:pt modelId="{054EE472-6539-4E2E-91A5-5BB5BF0AA83E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fr-FR"/>
            <a:t>Architecture de l’application et Répartition des tâches</a:t>
          </a:r>
          <a:endParaRPr lang="en-US"/>
        </a:p>
      </dgm:t>
    </dgm:pt>
    <dgm:pt modelId="{ABD41E70-959C-48EE-B36B-9B49614FF0A0}" type="parTrans" cxnId="{014A2E30-DA8D-4113-BB0B-9075A11E029B}">
      <dgm:prSet/>
      <dgm:spPr/>
      <dgm:t>
        <a:bodyPr/>
        <a:lstStyle/>
        <a:p>
          <a:endParaRPr lang="en-US"/>
        </a:p>
      </dgm:t>
    </dgm:pt>
    <dgm:pt modelId="{98C6F97B-3188-4BA4-9C6D-7379F56FE2F3}" type="sibTrans" cxnId="{014A2E30-DA8D-4113-BB0B-9075A11E029B}">
      <dgm:prSet/>
      <dgm:spPr/>
      <dgm:t>
        <a:bodyPr/>
        <a:lstStyle/>
        <a:p>
          <a:endParaRPr lang="en-US"/>
        </a:p>
      </dgm:t>
    </dgm:pt>
    <dgm:pt modelId="{FB6F8D0C-D5F2-45DD-815D-F40E1122AA8E}">
      <dgm:prSet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fr-FR"/>
            <a:t>Outils et Langages</a:t>
          </a:r>
          <a:endParaRPr lang="en-US"/>
        </a:p>
      </dgm:t>
    </dgm:pt>
    <dgm:pt modelId="{1CE3D6E7-1C5F-46DD-B1BF-C330624F606E}" type="parTrans" cxnId="{B3D96B0C-FD50-4B82-B9A6-64C2DED76451}">
      <dgm:prSet/>
      <dgm:spPr/>
      <dgm:t>
        <a:bodyPr/>
        <a:lstStyle/>
        <a:p>
          <a:endParaRPr lang="en-US"/>
        </a:p>
      </dgm:t>
    </dgm:pt>
    <dgm:pt modelId="{5971A7C7-554B-47DD-805B-E008FBB004DA}" type="sibTrans" cxnId="{B3D96B0C-FD50-4B82-B9A6-64C2DED76451}">
      <dgm:prSet/>
      <dgm:spPr/>
      <dgm:t>
        <a:bodyPr/>
        <a:lstStyle/>
        <a:p>
          <a:endParaRPr lang="en-US"/>
        </a:p>
      </dgm:t>
    </dgm:pt>
    <dgm:pt modelId="{F30A277A-2D0F-45CA-8B9C-70F94C9F2037}">
      <dgm:prSet/>
      <dgm:spPr/>
      <dgm:t>
        <a:bodyPr/>
        <a:lstStyle/>
        <a:p>
          <a:r>
            <a:rPr lang="fr-FR"/>
            <a:t>Développement de l’application</a:t>
          </a:r>
          <a:endParaRPr lang="en-US"/>
        </a:p>
      </dgm:t>
    </dgm:pt>
    <dgm:pt modelId="{66712A4B-35D5-4790-8636-3F49E4741CF1}" type="parTrans" cxnId="{8B9B8B84-DE8D-4986-A898-69D6EB403482}">
      <dgm:prSet/>
      <dgm:spPr/>
      <dgm:t>
        <a:bodyPr/>
        <a:lstStyle/>
        <a:p>
          <a:endParaRPr lang="en-US"/>
        </a:p>
      </dgm:t>
    </dgm:pt>
    <dgm:pt modelId="{9ECFA2CB-0F64-41CB-9C41-21738D1BE698}" type="sibTrans" cxnId="{8B9B8B84-DE8D-4986-A898-69D6EB403482}">
      <dgm:prSet/>
      <dgm:spPr/>
      <dgm:t>
        <a:bodyPr/>
        <a:lstStyle/>
        <a:p>
          <a:endParaRPr lang="en-US"/>
        </a:p>
      </dgm:t>
    </dgm:pt>
    <dgm:pt modelId="{2B9A4FC8-0F02-43FA-8EBE-FAA8EED34192}">
      <dgm:prSet/>
      <dgm:spPr/>
      <dgm:t>
        <a:bodyPr/>
        <a:lstStyle/>
        <a:p>
          <a:r>
            <a:rPr lang="fr-FR"/>
            <a:t>Accès base de donnée</a:t>
          </a:r>
          <a:endParaRPr lang="en-US"/>
        </a:p>
      </dgm:t>
    </dgm:pt>
    <dgm:pt modelId="{7B5CB2C4-9970-49A1-985D-2AFE6339D1E7}" type="parTrans" cxnId="{EDAE1502-7F9B-40B3-9CB3-E18076BA0198}">
      <dgm:prSet/>
      <dgm:spPr/>
      <dgm:t>
        <a:bodyPr/>
        <a:lstStyle/>
        <a:p>
          <a:endParaRPr lang="en-US"/>
        </a:p>
      </dgm:t>
    </dgm:pt>
    <dgm:pt modelId="{08E4C201-8754-4E4F-ACE2-92F2273FF170}" type="sibTrans" cxnId="{EDAE1502-7F9B-40B3-9CB3-E18076BA0198}">
      <dgm:prSet/>
      <dgm:spPr/>
      <dgm:t>
        <a:bodyPr/>
        <a:lstStyle/>
        <a:p>
          <a:endParaRPr lang="en-US"/>
        </a:p>
      </dgm:t>
    </dgm:pt>
    <dgm:pt modelId="{0368C02B-5000-41A2-8467-3C793E691861}">
      <dgm:prSet/>
      <dgm:spPr/>
      <dgm:t>
        <a:bodyPr/>
        <a:lstStyle/>
        <a:p>
          <a:r>
            <a:rPr lang="fr-FR"/>
            <a:t>IHM</a:t>
          </a:r>
          <a:endParaRPr lang="en-US"/>
        </a:p>
      </dgm:t>
    </dgm:pt>
    <dgm:pt modelId="{D398FB2D-9A45-4D7E-B1E4-05A49DD1F814}" type="parTrans" cxnId="{5B0232FB-1DFC-4DA1-A6A9-6C6073F62E46}">
      <dgm:prSet/>
      <dgm:spPr/>
      <dgm:t>
        <a:bodyPr/>
        <a:lstStyle/>
        <a:p>
          <a:endParaRPr lang="en-US"/>
        </a:p>
      </dgm:t>
    </dgm:pt>
    <dgm:pt modelId="{0DBABD1B-4EC1-47DF-A367-C9D0277F837E}" type="sibTrans" cxnId="{5B0232FB-1DFC-4DA1-A6A9-6C6073F62E46}">
      <dgm:prSet/>
      <dgm:spPr/>
      <dgm:t>
        <a:bodyPr/>
        <a:lstStyle/>
        <a:p>
          <a:endParaRPr lang="en-US"/>
        </a:p>
      </dgm:t>
    </dgm:pt>
    <dgm:pt modelId="{2BB775E2-C59E-4DDF-AA7E-D14ADA35EE41}">
      <dgm:prSet/>
      <dgm:spPr/>
      <dgm:t>
        <a:bodyPr/>
        <a:lstStyle/>
        <a:p>
          <a:r>
            <a:rPr lang="fr-FR"/>
            <a:t>Servlet</a:t>
          </a:r>
          <a:endParaRPr lang="en-US"/>
        </a:p>
      </dgm:t>
    </dgm:pt>
    <dgm:pt modelId="{951FC069-A073-457C-AC24-B62F7C522E02}" type="parTrans" cxnId="{826AEE5C-6577-42F4-AA58-CA838901A6EC}">
      <dgm:prSet/>
      <dgm:spPr/>
      <dgm:t>
        <a:bodyPr/>
        <a:lstStyle/>
        <a:p>
          <a:endParaRPr lang="en-US"/>
        </a:p>
      </dgm:t>
    </dgm:pt>
    <dgm:pt modelId="{7206AD87-01B1-419A-829A-33FBC40EB33D}" type="sibTrans" cxnId="{826AEE5C-6577-42F4-AA58-CA838901A6EC}">
      <dgm:prSet/>
      <dgm:spPr/>
      <dgm:t>
        <a:bodyPr/>
        <a:lstStyle/>
        <a:p>
          <a:endParaRPr lang="en-US"/>
        </a:p>
      </dgm:t>
    </dgm:pt>
    <dgm:pt modelId="{AC92C43C-3A05-4DF3-804C-93BE40764827}">
      <dgm:prSet/>
      <dgm:spPr/>
      <dgm:t>
        <a:bodyPr/>
        <a:lstStyle/>
        <a:p>
          <a:r>
            <a:rPr lang="fr-FR"/>
            <a:t>Conclusion</a:t>
          </a:r>
          <a:endParaRPr lang="en-US"/>
        </a:p>
      </dgm:t>
    </dgm:pt>
    <dgm:pt modelId="{3B16A0F8-F694-426F-A5BA-35E716E68045}" type="parTrans" cxnId="{D2DFF839-727C-4924-BDD4-1E782F7DFBF4}">
      <dgm:prSet/>
      <dgm:spPr/>
      <dgm:t>
        <a:bodyPr/>
        <a:lstStyle/>
        <a:p>
          <a:endParaRPr lang="en-US"/>
        </a:p>
      </dgm:t>
    </dgm:pt>
    <dgm:pt modelId="{43E85B7A-79F2-4E8A-8778-4AC36F6A7DAA}" type="sibTrans" cxnId="{D2DFF839-727C-4924-BDD4-1E782F7DFBF4}">
      <dgm:prSet/>
      <dgm:spPr/>
      <dgm:t>
        <a:bodyPr/>
        <a:lstStyle/>
        <a:p>
          <a:endParaRPr lang="en-US"/>
        </a:p>
      </dgm:t>
    </dgm:pt>
    <dgm:pt modelId="{EE5DCA42-CDEE-455D-8015-823B0ACBAE31}">
      <dgm:prSet/>
      <dgm:spPr/>
      <dgm:t>
        <a:bodyPr/>
        <a:lstStyle/>
        <a:p>
          <a:r>
            <a:rPr lang="fr-FR"/>
            <a:t>Améliorations envisagées</a:t>
          </a:r>
          <a:endParaRPr lang="en-US"/>
        </a:p>
      </dgm:t>
    </dgm:pt>
    <dgm:pt modelId="{CF65B23F-6B48-4BFD-81C8-6897E7DBCA31}" type="parTrans" cxnId="{CED2BCFE-348F-4226-A9B2-B42CE46C1030}">
      <dgm:prSet/>
      <dgm:spPr/>
      <dgm:t>
        <a:bodyPr/>
        <a:lstStyle/>
        <a:p>
          <a:endParaRPr lang="en-US"/>
        </a:p>
      </dgm:t>
    </dgm:pt>
    <dgm:pt modelId="{CEC37D82-96E8-4CB8-8DA9-F230463CDAA9}" type="sibTrans" cxnId="{CED2BCFE-348F-4226-A9B2-B42CE46C1030}">
      <dgm:prSet/>
      <dgm:spPr/>
      <dgm:t>
        <a:bodyPr/>
        <a:lstStyle/>
        <a:p>
          <a:endParaRPr lang="en-US"/>
        </a:p>
      </dgm:t>
    </dgm:pt>
    <dgm:pt modelId="{3C0E8FDF-7C75-40C1-BEE4-D6FAE49603B6}">
      <dgm:prSet/>
      <dgm:spPr/>
      <dgm:t>
        <a:bodyPr/>
        <a:lstStyle/>
        <a:p>
          <a:r>
            <a:rPr lang="fr-FR"/>
            <a:t>Problèmes rencontrés</a:t>
          </a:r>
          <a:endParaRPr lang="en-US"/>
        </a:p>
      </dgm:t>
    </dgm:pt>
    <dgm:pt modelId="{E69A9331-8E55-4D4C-BC5F-47C951C82CA9}" type="parTrans" cxnId="{4921F660-625F-456E-AF4D-1431CE9094ED}">
      <dgm:prSet/>
      <dgm:spPr/>
      <dgm:t>
        <a:bodyPr/>
        <a:lstStyle/>
        <a:p>
          <a:endParaRPr lang="en-US"/>
        </a:p>
      </dgm:t>
    </dgm:pt>
    <dgm:pt modelId="{2DFF3DDB-E2F5-4C30-9863-4939F0C25320}" type="sibTrans" cxnId="{4921F660-625F-456E-AF4D-1431CE9094ED}">
      <dgm:prSet/>
      <dgm:spPr/>
      <dgm:t>
        <a:bodyPr/>
        <a:lstStyle/>
        <a:p>
          <a:endParaRPr lang="en-US"/>
        </a:p>
      </dgm:t>
    </dgm:pt>
    <dgm:pt modelId="{82BAB905-A3DA-4DC0-8D22-DB1738D4803D}" type="pres">
      <dgm:prSet presAssocID="{6AB37503-41D1-4832-8A72-225C1FF31474}" presName="linear" presStyleCnt="0">
        <dgm:presLayoutVars>
          <dgm:animLvl val="lvl"/>
          <dgm:resizeHandles val="exact"/>
        </dgm:presLayoutVars>
      </dgm:prSet>
      <dgm:spPr/>
    </dgm:pt>
    <dgm:pt modelId="{D7930D9D-994E-4164-B2A7-229E70E5D429}" type="pres">
      <dgm:prSet presAssocID="{AE2CC607-9346-48CC-9606-4907F757A439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F39740FB-59E0-4468-8C12-0A15EE127CC8}" type="pres">
      <dgm:prSet presAssocID="{DD2FAC67-121D-452E-9A99-49C1D98712A8}" presName="spacer" presStyleCnt="0"/>
      <dgm:spPr/>
    </dgm:pt>
    <dgm:pt modelId="{D622FC47-27B6-489D-91CC-082727F44DAF}" type="pres">
      <dgm:prSet presAssocID="{6F44568B-26E4-48B1-93BA-5B2ECF80BDB1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F2ADC075-3843-46ED-AEAB-3B242FCC320A}" type="pres">
      <dgm:prSet presAssocID="{78C339B9-98DC-498E-BAA9-0BAF38FC58AE}" presName="spacer" presStyleCnt="0"/>
      <dgm:spPr/>
    </dgm:pt>
    <dgm:pt modelId="{6816E87A-1210-4C94-A79A-F0042A0592E9}" type="pres">
      <dgm:prSet presAssocID="{567AF1F8-6444-468A-BBE4-1F2EBCCE0AB0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7D17F243-C9FF-4DF7-BA11-1825D7B610B3}" type="pres">
      <dgm:prSet presAssocID="{6572A2CB-95D2-45EA-80D1-D13E5E5C7F20}" presName="spacer" presStyleCnt="0"/>
      <dgm:spPr/>
    </dgm:pt>
    <dgm:pt modelId="{3DAA30B5-DF6E-445B-9E2C-816A922D6C2A}" type="pres">
      <dgm:prSet presAssocID="{9B4C339D-D484-45E5-A1FF-E221ADABF9E3}" presName="parentText" presStyleLbl="node1" presStyleIdx="3" presStyleCnt="8">
        <dgm:presLayoutVars>
          <dgm:chMax val="0"/>
          <dgm:bulletEnabled val="1"/>
        </dgm:presLayoutVars>
      </dgm:prSet>
      <dgm:spPr>
        <a:solidFill>
          <a:schemeClr val="accent2">
            <a:lumMod val="60000"/>
            <a:lumOff val="40000"/>
          </a:schemeClr>
        </a:solidFill>
      </dgm:spPr>
    </dgm:pt>
    <dgm:pt modelId="{BA5E6358-5492-488F-BF59-719E9270CB23}" type="pres">
      <dgm:prSet presAssocID="{30344C72-81BD-4A1E-AA8E-62B3C8641DC2}" presName="spacer" presStyleCnt="0"/>
      <dgm:spPr/>
    </dgm:pt>
    <dgm:pt modelId="{88132037-9A7B-4184-947C-F525C0C56DEC}" type="pres">
      <dgm:prSet presAssocID="{054EE472-6539-4E2E-91A5-5BB5BF0AA83E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69A08A67-FDEA-4CF8-B665-CDC4ABF3B64D}" type="pres">
      <dgm:prSet presAssocID="{98C6F97B-3188-4BA4-9C6D-7379F56FE2F3}" presName="spacer" presStyleCnt="0"/>
      <dgm:spPr/>
    </dgm:pt>
    <dgm:pt modelId="{E0A298B2-ABC8-4C1E-AA63-4B5B227BAC5F}" type="pres">
      <dgm:prSet presAssocID="{FB6F8D0C-D5F2-45DD-815D-F40E1122AA8E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8ED4FFD3-5BF8-49B1-9D35-519E641EE13B}" type="pres">
      <dgm:prSet presAssocID="{5971A7C7-554B-47DD-805B-E008FBB004DA}" presName="spacer" presStyleCnt="0"/>
      <dgm:spPr/>
    </dgm:pt>
    <dgm:pt modelId="{03970566-AB7D-4CFD-840F-7A2B84FB4CEA}" type="pres">
      <dgm:prSet presAssocID="{F30A277A-2D0F-45CA-8B9C-70F94C9F2037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614C692D-E371-4AC5-8E36-7FDC711C12EC}" type="pres">
      <dgm:prSet presAssocID="{F30A277A-2D0F-45CA-8B9C-70F94C9F2037}" presName="childText" presStyleLbl="revTx" presStyleIdx="0" presStyleCnt="2">
        <dgm:presLayoutVars>
          <dgm:bulletEnabled val="1"/>
        </dgm:presLayoutVars>
      </dgm:prSet>
      <dgm:spPr/>
    </dgm:pt>
    <dgm:pt modelId="{A268E89D-8D92-498F-BBC9-955E1CED8EE1}" type="pres">
      <dgm:prSet presAssocID="{AC92C43C-3A05-4DF3-804C-93BE40764827}" presName="parentText" presStyleLbl="node1" presStyleIdx="7" presStyleCnt="8">
        <dgm:presLayoutVars>
          <dgm:chMax val="0"/>
          <dgm:bulletEnabled val="1"/>
        </dgm:presLayoutVars>
      </dgm:prSet>
      <dgm:spPr/>
    </dgm:pt>
    <dgm:pt modelId="{0190770A-E46D-423B-929B-AB9C565576CC}" type="pres">
      <dgm:prSet presAssocID="{AC92C43C-3A05-4DF3-804C-93BE40764827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EDAE1502-7F9B-40B3-9CB3-E18076BA0198}" srcId="{F30A277A-2D0F-45CA-8B9C-70F94C9F2037}" destId="{2B9A4FC8-0F02-43FA-8EBE-FAA8EED34192}" srcOrd="0" destOrd="0" parTransId="{7B5CB2C4-9970-49A1-985D-2AFE6339D1E7}" sibTransId="{08E4C201-8754-4E4F-ACE2-92F2273FF170}"/>
    <dgm:cxn modelId="{EA8EBB07-2D6A-4ADD-A0E4-77BD13E9052A}" type="presOf" srcId="{0368C02B-5000-41A2-8467-3C793E691861}" destId="{614C692D-E371-4AC5-8E36-7FDC711C12EC}" srcOrd="0" destOrd="1" presId="urn:microsoft.com/office/officeart/2005/8/layout/vList2"/>
    <dgm:cxn modelId="{B3D96B0C-FD50-4B82-B9A6-64C2DED76451}" srcId="{6AB37503-41D1-4832-8A72-225C1FF31474}" destId="{FB6F8D0C-D5F2-45DD-815D-F40E1122AA8E}" srcOrd="5" destOrd="0" parTransId="{1CE3D6E7-1C5F-46DD-B1BF-C330624F606E}" sibTransId="{5971A7C7-554B-47DD-805B-E008FBB004DA}"/>
    <dgm:cxn modelId="{014A2E30-DA8D-4113-BB0B-9075A11E029B}" srcId="{6AB37503-41D1-4832-8A72-225C1FF31474}" destId="{054EE472-6539-4E2E-91A5-5BB5BF0AA83E}" srcOrd="4" destOrd="0" parTransId="{ABD41E70-959C-48EE-B36B-9B49614FF0A0}" sibTransId="{98C6F97B-3188-4BA4-9C6D-7379F56FE2F3}"/>
    <dgm:cxn modelId="{3DF19335-C212-4A7F-8F2C-D3B0F7A5AC15}" type="presOf" srcId="{F30A277A-2D0F-45CA-8B9C-70F94C9F2037}" destId="{03970566-AB7D-4CFD-840F-7A2B84FB4CEA}" srcOrd="0" destOrd="0" presId="urn:microsoft.com/office/officeart/2005/8/layout/vList2"/>
    <dgm:cxn modelId="{D2DFF839-727C-4924-BDD4-1E782F7DFBF4}" srcId="{6AB37503-41D1-4832-8A72-225C1FF31474}" destId="{AC92C43C-3A05-4DF3-804C-93BE40764827}" srcOrd="7" destOrd="0" parTransId="{3B16A0F8-F694-426F-A5BA-35E716E68045}" sibTransId="{43E85B7A-79F2-4E8A-8778-4AC36F6A7DAA}"/>
    <dgm:cxn modelId="{826AEE5C-6577-42F4-AA58-CA838901A6EC}" srcId="{F30A277A-2D0F-45CA-8B9C-70F94C9F2037}" destId="{2BB775E2-C59E-4DDF-AA7E-D14ADA35EE41}" srcOrd="2" destOrd="0" parTransId="{951FC069-A073-457C-AC24-B62F7C522E02}" sibTransId="{7206AD87-01B1-419A-829A-33FBC40EB33D}"/>
    <dgm:cxn modelId="{4921F660-625F-456E-AF4D-1431CE9094ED}" srcId="{AC92C43C-3A05-4DF3-804C-93BE40764827}" destId="{3C0E8FDF-7C75-40C1-BEE4-D6FAE49603B6}" srcOrd="1" destOrd="0" parTransId="{E69A9331-8E55-4D4C-BC5F-47C951C82CA9}" sibTransId="{2DFF3DDB-E2F5-4C30-9863-4939F0C25320}"/>
    <dgm:cxn modelId="{C889CC52-0651-483C-9E49-353182CC7CF3}" type="presOf" srcId="{FB6F8D0C-D5F2-45DD-815D-F40E1122AA8E}" destId="{E0A298B2-ABC8-4C1E-AA63-4B5B227BAC5F}" srcOrd="0" destOrd="0" presId="urn:microsoft.com/office/officeart/2005/8/layout/vList2"/>
    <dgm:cxn modelId="{FE075574-B0EF-4A49-A681-ED0F214AAF0A}" type="presOf" srcId="{6F44568B-26E4-48B1-93BA-5B2ECF80BDB1}" destId="{D622FC47-27B6-489D-91CC-082727F44DAF}" srcOrd="0" destOrd="0" presId="urn:microsoft.com/office/officeart/2005/8/layout/vList2"/>
    <dgm:cxn modelId="{8B9B8B84-DE8D-4986-A898-69D6EB403482}" srcId="{6AB37503-41D1-4832-8A72-225C1FF31474}" destId="{F30A277A-2D0F-45CA-8B9C-70F94C9F2037}" srcOrd="6" destOrd="0" parTransId="{66712A4B-35D5-4790-8636-3F49E4741CF1}" sibTransId="{9ECFA2CB-0F64-41CB-9C41-21738D1BE698}"/>
    <dgm:cxn modelId="{AF6E2087-1D69-4491-AABA-3E53093507A9}" type="presOf" srcId="{3C0E8FDF-7C75-40C1-BEE4-D6FAE49603B6}" destId="{0190770A-E46D-423B-929B-AB9C565576CC}" srcOrd="0" destOrd="1" presId="urn:microsoft.com/office/officeart/2005/8/layout/vList2"/>
    <dgm:cxn modelId="{EE21CA9C-22A8-43C4-95E9-13E9C54883F1}" srcId="{6AB37503-41D1-4832-8A72-225C1FF31474}" destId="{567AF1F8-6444-468A-BBE4-1F2EBCCE0AB0}" srcOrd="2" destOrd="0" parTransId="{388C1641-C93D-4B40-9279-1F2F756156E4}" sibTransId="{6572A2CB-95D2-45EA-80D1-D13E5E5C7F20}"/>
    <dgm:cxn modelId="{DDEE0D9F-9CD6-4524-B9C0-A8931DDFDFAD}" type="presOf" srcId="{054EE472-6539-4E2E-91A5-5BB5BF0AA83E}" destId="{88132037-9A7B-4184-947C-F525C0C56DEC}" srcOrd="0" destOrd="0" presId="urn:microsoft.com/office/officeart/2005/8/layout/vList2"/>
    <dgm:cxn modelId="{8F7C41A0-7426-48AC-B084-501EDC8DAFD8}" type="presOf" srcId="{9B4C339D-D484-45E5-A1FF-E221ADABF9E3}" destId="{3DAA30B5-DF6E-445B-9E2C-816A922D6C2A}" srcOrd="0" destOrd="0" presId="urn:microsoft.com/office/officeart/2005/8/layout/vList2"/>
    <dgm:cxn modelId="{D73CD5BB-8E60-4741-B7BB-EF0CFE664DBE}" srcId="{6AB37503-41D1-4832-8A72-225C1FF31474}" destId="{9B4C339D-D484-45E5-A1FF-E221ADABF9E3}" srcOrd="3" destOrd="0" parTransId="{22F8CB37-5C93-40B7-8095-A1800BB7F175}" sibTransId="{30344C72-81BD-4A1E-AA8E-62B3C8641DC2}"/>
    <dgm:cxn modelId="{67C2D7BC-A76D-4ADD-9364-3D7D85E6A7D7}" type="presOf" srcId="{EE5DCA42-CDEE-455D-8015-823B0ACBAE31}" destId="{0190770A-E46D-423B-929B-AB9C565576CC}" srcOrd="0" destOrd="0" presId="urn:microsoft.com/office/officeart/2005/8/layout/vList2"/>
    <dgm:cxn modelId="{D1ED5EC2-62A1-41FF-82C5-6C5124AE1878}" type="presOf" srcId="{567AF1F8-6444-468A-BBE4-1F2EBCCE0AB0}" destId="{6816E87A-1210-4C94-A79A-F0042A0592E9}" srcOrd="0" destOrd="0" presId="urn:microsoft.com/office/officeart/2005/8/layout/vList2"/>
    <dgm:cxn modelId="{55F104C6-848C-4560-A6ED-226C81B9AE50}" type="presOf" srcId="{2BB775E2-C59E-4DDF-AA7E-D14ADA35EE41}" destId="{614C692D-E371-4AC5-8E36-7FDC711C12EC}" srcOrd="0" destOrd="2" presId="urn:microsoft.com/office/officeart/2005/8/layout/vList2"/>
    <dgm:cxn modelId="{2C2FB6D2-4644-4E8F-A3A8-5A624C690A6B}" type="presOf" srcId="{2B9A4FC8-0F02-43FA-8EBE-FAA8EED34192}" destId="{614C692D-E371-4AC5-8E36-7FDC711C12EC}" srcOrd="0" destOrd="0" presId="urn:microsoft.com/office/officeart/2005/8/layout/vList2"/>
    <dgm:cxn modelId="{8C74F9DA-08C2-4B02-A4FB-FBFDF34526AC}" srcId="{6AB37503-41D1-4832-8A72-225C1FF31474}" destId="{6F44568B-26E4-48B1-93BA-5B2ECF80BDB1}" srcOrd="1" destOrd="0" parTransId="{FDA86025-0C12-4282-ABB6-90E0B57CF036}" sibTransId="{78C339B9-98DC-498E-BAA9-0BAF38FC58AE}"/>
    <dgm:cxn modelId="{A2E845DE-848D-4F0F-936A-057F4A577401}" type="presOf" srcId="{AC92C43C-3A05-4DF3-804C-93BE40764827}" destId="{A268E89D-8D92-498F-BBC9-955E1CED8EE1}" srcOrd="0" destOrd="0" presId="urn:microsoft.com/office/officeart/2005/8/layout/vList2"/>
    <dgm:cxn modelId="{BD8CE2ED-BB32-4A98-8A0E-424DA48F5568}" type="presOf" srcId="{AE2CC607-9346-48CC-9606-4907F757A439}" destId="{D7930D9D-994E-4164-B2A7-229E70E5D429}" srcOrd="0" destOrd="0" presId="urn:microsoft.com/office/officeart/2005/8/layout/vList2"/>
    <dgm:cxn modelId="{2262F6F8-9231-4D07-8D5E-FFD6EBD530F6}" srcId="{6AB37503-41D1-4832-8A72-225C1FF31474}" destId="{AE2CC607-9346-48CC-9606-4907F757A439}" srcOrd="0" destOrd="0" parTransId="{16CD0ACC-6734-4B29-A6AF-28E52CA1F3EC}" sibTransId="{DD2FAC67-121D-452E-9A99-49C1D98712A8}"/>
    <dgm:cxn modelId="{5B0232FB-1DFC-4DA1-A6A9-6C6073F62E46}" srcId="{F30A277A-2D0F-45CA-8B9C-70F94C9F2037}" destId="{0368C02B-5000-41A2-8467-3C793E691861}" srcOrd="1" destOrd="0" parTransId="{D398FB2D-9A45-4D7E-B1E4-05A49DD1F814}" sibTransId="{0DBABD1B-4EC1-47DF-A367-C9D0277F837E}"/>
    <dgm:cxn modelId="{8BC131FD-5314-4C1B-8C47-ACB62CE9EDBA}" type="presOf" srcId="{6AB37503-41D1-4832-8A72-225C1FF31474}" destId="{82BAB905-A3DA-4DC0-8D22-DB1738D4803D}" srcOrd="0" destOrd="0" presId="urn:microsoft.com/office/officeart/2005/8/layout/vList2"/>
    <dgm:cxn modelId="{CED2BCFE-348F-4226-A9B2-B42CE46C1030}" srcId="{AC92C43C-3A05-4DF3-804C-93BE40764827}" destId="{EE5DCA42-CDEE-455D-8015-823B0ACBAE31}" srcOrd="0" destOrd="0" parTransId="{CF65B23F-6B48-4BFD-81C8-6897E7DBCA31}" sibTransId="{CEC37D82-96E8-4CB8-8DA9-F230463CDAA9}"/>
    <dgm:cxn modelId="{A876DDD8-B21A-4959-BFE3-B88064CA4404}" type="presParOf" srcId="{82BAB905-A3DA-4DC0-8D22-DB1738D4803D}" destId="{D7930D9D-994E-4164-B2A7-229E70E5D429}" srcOrd="0" destOrd="0" presId="urn:microsoft.com/office/officeart/2005/8/layout/vList2"/>
    <dgm:cxn modelId="{25CFCC99-BB79-463E-90B5-A2FF6555990A}" type="presParOf" srcId="{82BAB905-A3DA-4DC0-8D22-DB1738D4803D}" destId="{F39740FB-59E0-4468-8C12-0A15EE127CC8}" srcOrd="1" destOrd="0" presId="urn:microsoft.com/office/officeart/2005/8/layout/vList2"/>
    <dgm:cxn modelId="{B9480CA4-031C-4722-B377-439A595531B9}" type="presParOf" srcId="{82BAB905-A3DA-4DC0-8D22-DB1738D4803D}" destId="{D622FC47-27B6-489D-91CC-082727F44DAF}" srcOrd="2" destOrd="0" presId="urn:microsoft.com/office/officeart/2005/8/layout/vList2"/>
    <dgm:cxn modelId="{3C85AAF3-273E-4817-B904-343514A64E56}" type="presParOf" srcId="{82BAB905-A3DA-4DC0-8D22-DB1738D4803D}" destId="{F2ADC075-3843-46ED-AEAB-3B242FCC320A}" srcOrd="3" destOrd="0" presId="urn:microsoft.com/office/officeart/2005/8/layout/vList2"/>
    <dgm:cxn modelId="{09E21AF5-CCD9-460E-84B6-B88831B85C0A}" type="presParOf" srcId="{82BAB905-A3DA-4DC0-8D22-DB1738D4803D}" destId="{6816E87A-1210-4C94-A79A-F0042A0592E9}" srcOrd="4" destOrd="0" presId="urn:microsoft.com/office/officeart/2005/8/layout/vList2"/>
    <dgm:cxn modelId="{6E011D69-F548-45B1-8120-729062635E16}" type="presParOf" srcId="{82BAB905-A3DA-4DC0-8D22-DB1738D4803D}" destId="{7D17F243-C9FF-4DF7-BA11-1825D7B610B3}" srcOrd="5" destOrd="0" presId="urn:microsoft.com/office/officeart/2005/8/layout/vList2"/>
    <dgm:cxn modelId="{A1D5E224-10F7-4754-90D7-D0388D244893}" type="presParOf" srcId="{82BAB905-A3DA-4DC0-8D22-DB1738D4803D}" destId="{3DAA30B5-DF6E-445B-9E2C-816A922D6C2A}" srcOrd="6" destOrd="0" presId="urn:microsoft.com/office/officeart/2005/8/layout/vList2"/>
    <dgm:cxn modelId="{9383EADD-A492-4E30-ACE8-70F3E131E909}" type="presParOf" srcId="{82BAB905-A3DA-4DC0-8D22-DB1738D4803D}" destId="{BA5E6358-5492-488F-BF59-719E9270CB23}" srcOrd="7" destOrd="0" presId="urn:microsoft.com/office/officeart/2005/8/layout/vList2"/>
    <dgm:cxn modelId="{BEB55A83-9539-487A-A344-7BA44448E2B3}" type="presParOf" srcId="{82BAB905-A3DA-4DC0-8D22-DB1738D4803D}" destId="{88132037-9A7B-4184-947C-F525C0C56DEC}" srcOrd="8" destOrd="0" presId="urn:microsoft.com/office/officeart/2005/8/layout/vList2"/>
    <dgm:cxn modelId="{A9C4EF95-6839-4647-AB37-E41170F8E04F}" type="presParOf" srcId="{82BAB905-A3DA-4DC0-8D22-DB1738D4803D}" destId="{69A08A67-FDEA-4CF8-B665-CDC4ABF3B64D}" srcOrd="9" destOrd="0" presId="urn:microsoft.com/office/officeart/2005/8/layout/vList2"/>
    <dgm:cxn modelId="{F7092E9D-5A5F-4A3D-A0C0-C7FC985DDBC0}" type="presParOf" srcId="{82BAB905-A3DA-4DC0-8D22-DB1738D4803D}" destId="{E0A298B2-ABC8-4C1E-AA63-4B5B227BAC5F}" srcOrd="10" destOrd="0" presId="urn:microsoft.com/office/officeart/2005/8/layout/vList2"/>
    <dgm:cxn modelId="{A169907F-BFDA-4779-BBDC-1CD718D4CE7B}" type="presParOf" srcId="{82BAB905-A3DA-4DC0-8D22-DB1738D4803D}" destId="{8ED4FFD3-5BF8-49B1-9D35-519E641EE13B}" srcOrd="11" destOrd="0" presId="urn:microsoft.com/office/officeart/2005/8/layout/vList2"/>
    <dgm:cxn modelId="{FFD87600-3B00-4A3F-AA0F-5F6DD57F702B}" type="presParOf" srcId="{82BAB905-A3DA-4DC0-8D22-DB1738D4803D}" destId="{03970566-AB7D-4CFD-840F-7A2B84FB4CEA}" srcOrd="12" destOrd="0" presId="urn:microsoft.com/office/officeart/2005/8/layout/vList2"/>
    <dgm:cxn modelId="{7E82EBDD-0EA1-4847-A89B-072F5FD3A5CB}" type="presParOf" srcId="{82BAB905-A3DA-4DC0-8D22-DB1738D4803D}" destId="{614C692D-E371-4AC5-8E36-7FDC711C12EC}" srcOrd="13" destOrd="0" presId="urn:microsoft.com/office/officeart/2005/8/layout/vList2"/>
    <dgm:cxn modelId="{B332D211-F736-48F7-8321-1441F98FB149}" type="presParOf" srcId="{82BAB905-A3DA-4DC0-8D22-DB1738D4803D}" destId="{A268E89D-8D92-498F-BBC9-955E1CED8EE1}" srcOrd="14" destOrd="0" presId="urn:microsoft.com/office/officeart/2005/8/layout/vList2"/>
    <dgm:cxn modelId="{4177793A-47C0-4B62-A4E3-761BC2A10C9D}" type="presParOf" srcId="{82BAB905-A3DA-4DC0-8D22-DB1738D4803D}" destId="{0190770A-E46D-423B-929B-AB9C565576CC}" srcOrd="1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30D9D-994E-4164-B2A7-229E70E5D429}">
      <dsp:nvSpPr>
        <dsp:cNvPr id="0" name=""/>
        <dsp:cNvSpPr/>
      </dsp:nvSpPr>
      <dsp:spPr>
        <a:xfrm>
          <a:off x="0" y="2425"/>
          <a:ext cx="6735443" cy="479700"/>
        </a:xfrm>
        <a:prstGeom prst="roundRect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Travail d’équipe et Gestion de projet</a:t>
          </a:r>
          <a:endParaRPr lang="en-US" sz="2000" kern="1200"/>
        </a:p>
      </dsp:txBody>
      <dsp:txXfrm>
        <a:off x="23417" y="25842"/>
        <a:ext cx="6688609" cy="432866"/>
      </dsp:txXfrm>
    </dsp:sp>
    <dsp:sp modelId="{D622FC47-27B6-489D-91CC-082727F44DAF}">
      <dsp:nvSpPr>
        <dsp:cNvPr id="0" name=""/>
        <dsp:cNvSpPr/>
      </dsp:nvSpPr>
      <dsp:spPr>
        <a:xfrm>
          <a:off x="0" y="539725"/>
          <a:ext cx="6735443" cy="479700"/>
        </a:xfrm>
        <a:prstGeom prst="roundRect">
          <a:avLst/>
        </a:prstGeom>
        <a:solidFill>
          <a:schemeClr val="accent2">
            <a:shade val="50000"/>
            <a:hueOff val="93252"/>
            <a:satOff val="-2849"/>
            <a:lumOff val="11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Choix du sujet</a:t>
          </a:r>
          <a:endParaRPr lang="en-US" sz="2000" kern="1200"/>
        </a:p>
      </dsp:txBody>
      <dsp:txXfrm>
        <a:off x="23417" y="563142"/>
        <a:ext cx="6688609" cy="432866"/>
      </dsp:txXfrm>
    </dsp:sp>
    <dsp:sp modelId="{6816E87A-1210-4C94-A79A-F0042A0592E9}">
      <dsp:nvSpPr>
        <dsp:cNvPr id="0" name=""/>
        <dsp:cNvSpPr/>
      </dsp:nvSpPr>
      <dsp:spPr>
        <a:xfrm>
          <a:off x="0" y="1077025"/>
          <a:ext cx="6735443" cy="479700"/>
        </a:xfrm>
        <a:prstGeom prst="roundRect">
          <a:avLst/>
        </a:prstGeom>
        <a:solidFill>
          <a:schemeClr val="accent2">
            <a:shade val="50000"/>
            <a:hueOff val="186503"/>
            <a:satOff val="-5698"/>
            <a:lumOff val="234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Etude du besoin</a:t>
          </a:r>
          <a:endParaRPr lang="en-US" sz="2000" kern="1200"/>
        </a:p>
      </dsp:txBody>
      <dsp:txXfrm>
        <a:off x="23417" y="1100442"/>
        <a:ext cx="6688609" cy="432866"/>
      </dsp:txXfrm>
    </dsp:sp>
    <dsp:sp modelId="{3DAA30B5-DF6E-445B-9E2C-816A922D6C2A}">
      <dsp:nvSpPr>
        <dsp:cNvPr id="0" name=""/>
        <dsp:cNvSpPr/>
      </dsp:nvSpPr>
      <dsp:spPr>
        <a:xfrm>
          <a:off x="0" y="1614325"/>
          <a:ext cx="6735443" cy="479700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Charte graphique et Ergonomique</a:t>
          </a:r>
          <a:endParaRPr lang="en-US" sz="2000" kern="1200"/>
        </a:p>
      </dsp:txBody>
      <dsp:txXfrm>
        <a:off x="23417" y="1637742"/>
        <a:ext cx="6688609" cy="432866"/>
      </dsp:txXfrm>
    </dsp:sp>
    <dsp:sp modelId="{88132037-9A7B-4184-947C-F525C0C56DEC}">
      <dsp:nvSpPr>
        <dsp:cNvPr id="0" name=""/>
        <dsp:cNvSpPr/>
      </dsp:nvSpPr>
      <dsp:spPr>
        <a:xfrm>
          <a:off x="0" y="2151626"/>
          <a:ext cx="6735443" cy="479700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Architecture de l’application et Répartition des tâches</a:t>
          </a:r>
          <a:endParaRPr lang="en-US" sz="2000" kern="1200"/>
        </a:p>
      </dsp:txBody>
      <dsp:txXfrm>
        <a:off x="23417" y="2175043"/>
        <a:ext cx="6688609" cy="432866"/>
      </dsp:txXfrm>
    </dsp:sp>
    <dsp:sp modelId="{E0A298B2-ABC8-4C1E-AA63-4B5B227BAC5F}">
      <dsp:nvSpPr>
        <dsp:cNvPr id="0" name=""/>
        <dsp:cNvSpPr/>
      </dsp:nvSpPr>
      <dsp:spPr>
        <a:xfrm>
          <a:off x="0" y="2688926"/>
          <a:ext cx="6735443" cy="479700"/>
        </a:xfrm>
        <a:prstGeom prst="roundRect">
          <a:avLst/>
        </a:prstGeom>
        <a:solidFill>
          <a:schemeClr val="accent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Outils et Langages</a:t>
          </a:r>
          <a:endParaRPr lang="en-US" sz="2000" kern="1200"/>
        </a:p>
      </dsp:txBody>
      <dsp:txXfrm>
        <a:off x="23417" y="2712343"/>
        <a:ext cx="6688609" cy="432866"/>
      </dsp:txXfrm>
    </dsp:sp>
    <dsp:sp modelId="{03970566-AB7D-4CFD-840F-7A2B84FB4CEA}">
      <dsp:nvSpPr>
        <dsp:cNvPr id="0" name=""/>
        <dsp:cNvSpPr/>
      </dsp:nvSpPr>
      <dsp:spPr>
        <a:xfrm>
          <a:off x="0" y="3226225"/>
          <a:ext cx="6735443" cy="479700"/>
        </a:xfrm>
        <a:prstGeom prst="roundRect">
          <a:avLst/>
        </a:prstGeom>
        <a:solidFill>
          <a:schemeClr val="accent2">
            <a:shade val="50000"/>
            <a:hueOff val="186503"/>
            <a:satOff val="-5698"/>
            <a:lumOff val="234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Développement de l’application</a:t>
          </a:r>
          <a:endParaRPr lang="en-US" sz="2000" kern="1200"/>
        </a:p>
      </dsp:txBody>
      <dsp:txXfrm>
        <a:off x="23417" y="3249642"/>
        <a:ext cx="6688609" cy="432866"/>
      </dsp:txXfrm>
    </dsp:sp>
    <dsp:sp modelId="{614C692D-E371-4AC5-8E36-7FDC711C12EC}">
      <dsp:nvSpPr>
        <dsp:cNvPr id="0" name=""/>
        <dsp:cNvSpPr/>
      </dsp:nvSpPr>
      <dsp:spPr>
        <a:xfrm>
          <a:off x="0" y="3705926"/>
          <a:ext cx="6735443" cy="82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850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600" kern="1200"/>
            <a:t>Accès base de donnée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600" kern="1200"/>
            <a:t>IHM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600" kern="1200"/>
            <a:t>Servlet</a:t>
          </a:r>
          <a:endParaRPr lang="en-US" sz="1600" kern="1200"/>
        </a:p>
      </dsp:txBody>
      <dsp:txXfrm>
        <a:off x="0" y="3705926"/>
        <a:ext cx="6735443" cy="828000"/>
      </dsp:txXfrm>
    </dsp:sp>
    <dsp:sp modelId="{A268E89D-8D92-498F-BBC9-955E1CED8EE1}">
      <dsp:nvSpPr>
        <dsp:cNvPr id="0" name=""/>
        <dsp:cNvSpPr/>
      </dsp:nvSpPr>
      <dsp:spPr>
        <a:xfrm>
          <a:off x="0" y="4533926"/>
          <a:ext cx="6735443" cy="479700"/>
        </a:xfrm>
        <a:prstGeom prst="roundRect">
          <a:avLst/>
        </a:prstGeom>
        <a:solidFill>
          <a:schemeClr val="accent2">
            <a:shade val="50000"/>
            <a:hueOff val="93252"/>
            <a:satOff val="-2849"/>
            <a:lumOff val="11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Conclusion</a:t>
          </a:r>
          <a:endParaRPr lang="en-US" sz="2000" kern="1200"/>
        </a:p>
      </dsp:txBody>
      <dsp:txXfrm>
        <a:off x="23417" y="4557343"/>
        <a:ext cx="6688609" cy="432866"/>
      </dsp:txXfrm>
    </dsp:sp>
    <dsp:sp modelId="{0190770A-E46D-423B-929B-AB9C565576CC}">
      <dsp:nvSpPr>
        <dsp:cNvPr id="0" name=""/>
        <dsp:cNvSpPr/>
      </dsp:nvSpPr>
      <dsp:spPr>
        <a:xfrm>
          <a:off x="0" y="5013626"/>
          <a:ext cx="6735443" cy="548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850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600" kern="1200"/>
            <a:t>Améliorations envisagées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600" kern="1200"/>
            <a:t>Problèmes rencontrés</a:t>
          </a:r>
          <a:endParaRPr lang="en-US" sz="1600" kern="1200"/>
        </a:p>
      </dsp:txBody>
      <dsp:txXfrm>
        <a:off x="0" y="5013626"/>
        <a:ext cx="6735443" cy="548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EB669B-EC55-4FB6-8EF6-DCE0A207E46A}" type="datetimeFigureOut">
              <a:rPr lang="fr-FR" smtClean="0"/>
              <a:t>25/06/2021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B6B675-C8D0-4ABC-8446-B42A578A5A0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7023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623668-A63F-4B1F-84B3-BA549054B7EB}" type="datetime1">
              <a:rPr lang="en-US" smtClean="0"/>
              <a:t>6/25/2021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‹N°›</a:t>
            </a:fld>
            <a:endParaRPr lang="en-US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rgbClr val="4996B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B7F7B7D-28DC-4BE2-8577-4DD8A89D49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6" y="6176963"/>
            <a:ext cx="602267" cy="61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68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C8DDE7-CC6C-4341-813E-CD830CE95679}" type="datetime1">
              <a:rPr lang="en-US" smtClean="0"/>
              <a:t>6/25/2021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‹N°›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EB7BC0E-F2AF-4D19-A208-5A03B3C73C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6" y="6176963"/>
            <a:ext cx="602267" cy="61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11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0000E2-3CE6-495E-A1EA-6593F6C82F68}" type="datetime1">
              <a:rPr lang="en-US" smtClean="0"/>
              <a:t>6/25/2021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‹N°›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ED3FA7D-3FB8-4E06-8654-A3037F7581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6" y="6176963"/>
            <a:ext cx="602267" cy="61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82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76616A-53D8-40E5-AB9F-51E09DDFE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FD9B64D-BCEC-4428-9F4B-95FCF2118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F3310A-6693-4F1E-AB26-F0D4F640A12E}" type="datetime1">
              <a:rPr lang="en-US" smtClean="0"/>
              <a:t>6/25/2021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2A58246-D268-47A1-8707-D382CE794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6BFB383-B413-4558-8FCA-84CA71CA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‹N°›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65F2B55-75C1-4702-AC7C-82D8B3709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6" y="6176963"/>
            <a:ext cx="602267" cy="61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27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25384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996BD"/>
                </a:solidFill>
                <a:latin typeface="Arial Black" panose="020B0A04020102020204" pitchFamily="34" charset="0"/>
              </a:defRPr>
            </a:lvl1pPr>
          </a:lstStyle>
          <a:p>
            <a:fld id="{5E78B072-A181-410C-A76C-B9216BBD200E}" type="datetime1">
              <a:rPr lang="en-US" smtClean="0"/>
              <a:pPr/>
              <a:t>6/25/2021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9924" y="6356350"/>
            <a:ext cx="523875" cy="365125"/>
          </a:xfrm>
        </p:spPr>
        <p:txBody>
          <a:bodyPr/>
          <a:lstStyle/>
          <a:p>
            <a:fld id="{4854181D-6920-4594-9A5D-6CE56DC9F8B2}" type="slidenum">
              <a:rPr lang="en-US" smtClean="0"/>
              <a:t>‹N°›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rgbClr val="4996BD"/>
          </a:solidFill>
          <a:ln w="9525" cap="flat">
            <a:solidFill>
              <a:srgbClr val="4996BD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6EF4E54-0BB4-4804-B4CE-C68410EBBB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0396" y="0"/>
            <a:ext cx="411116" cy="41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34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816164-2BD1-4FEF-8DBC-70C053E898B6}" type="datetime1">
              <a:rPr lang="en-US" smtClean="0"/>
              <a:t>6/25/2021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‹N°›</a:t>
            </a:fld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rgbClr val="4996B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1ECCDDB-2EB2-4E7F-997B-6B8FB19449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6" y="6176963"/>
            <a:ext cx="602267" cy="61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55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B52E342-3945-4C32-8F70-036E41F81F88}" type="datetime1">
              <a:rPr lang="en-US" smtClean="0"/>
              <a:t>6/25/2021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‹N°›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312126A-1CE0-413F-9F45-7EE0CA1C34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6" y="6176963"/>
            <a:ext cx="602267" cy="61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863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84BA9B8-3F39-41D5-AF88-FB5517CD7AFE}" type="datetime1">
              <a:rPr lang="en-US" smtClean="0"/>
              <a:t>6/25/2021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‹N°›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F1CFC2D-8E97-47C6-87F2-D44BBF00E9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6" y="6176963"/>
            <a:ext cx="602267" cy="61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461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4C3E5C-3BB7-475D-8FA1-6BA7A48C0AAD}" type="datetime1">
              <a:rPr lang="en-US" smtClean="0"/>
              <a:t>6/25/2021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‹N°›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81B7062-2AA2-4AEF-B3A1-42122A4E66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6" y="6176963"/>
            <a:ext cx="602267" cy="61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50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8C2C90-2533-4727-A904-930DFD9E73DC}" type="datetime1">
              <a:rPr lang="en-US" smtClean="0"/>
              <a:t>6/25/2021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‹N°›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6E1CFD7-C61D-40C6-AE06-C5D19F0F2C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6" y="6176963"/>
            <a:ext cx="602267" cy="61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16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F7C2B6-8FE6-4D99-9E01-B0E9D7C133F9}" type="datetime1">
              <a:rPr lang="en-US" smtClean="0"/>
              <a:t>6/25/2021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‹N°›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244B053-1B0B-4FAE-A66A-839B176C2F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6" y="6176963"/>
            <a:ext cx="602267" cy="61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02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EFE772-CD71-4202-AA40-5B7243390D96}" type="datetime1">
              <a:rPr lang="en-US" smtClean="0"/>
              <a:t>6/25/2021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‹N°›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DD04613-B6C4-4A27-9887-F4C55606EE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6" y="6176963"/>
            <a:ext cx="602267" cy="61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412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37371" y="6356350"/>
            <a:ext cx="816429" cy="365125"/>
          </a:xfrm>
          <a:custGeom>
            <a:avLst/>
            <a:gdLst>
              <a:gd name="connsiteX0" fmla="*/ 0 w 816429"/>
              <a:gd name="connsiteY0" fmla="*/ 182563 h 365125"/>
              <a:gd name="connsiteX1" fmla="*/ 408215 w 816429"/>
              <a:gd name="connsiteY1" fmla="*/ 0 h 365125"/>
              <a:gd name="connsiteX2" fmla="*/ 816430 w 816429"/>
              <a:gd name="connsiteY2" fmla="*/ 182563 h 365125"/>
              <a:gd name="connsiteX3" fmla="*/ 408215 w 816429"/>
              <a:gd name="connsiteY3" fmla="*/ 365126 h 365125"/>
              <a:gd name="connsiteX4" fmla="*/ 0 w 816429"/>
              <a:gd name="connsiteY4" fmla="*/ 182563 h 365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429" h="365125" fill="none" extrusionOk="0">
                <a:moveTo>
                  <a:pt x="0" y="182563"/>
                </a:moveTo>
                <a:cubicBezTo>
                  <a:pt x="-16874" y="92436"/>
                  <a:pt x="194008" y="-14642"/>
                  <a:pt x="408215" y="0"/>
                </a:cubicBezTo>
                <a:cubicBezTo>
                  <a:pt x="631442" y="-694"/>
                  <a:pt x="807195" y="92177"/>
                  <a:pt x="816430" y="182563"/>
                </a:cubicBezTo>
                <a:cubicBezTo>
                  <a:pt x="819538" y="335550"/>
                  <a:pt x="649839" y="320783"/>
                  <a:pt x="408215" y="365126"/>
                </a:cubicBezTo>
                <a:cubicBezTo>
                  <a:pt x="165560" y="374466"/>
                  <a:pt x="2064" y="279735"/>
                  <a:pt x="0" y="182563"/>
                </a:cubicBezTo>
                <a:close/>
              </a:path>
              <a:path w="816429" h="365125" stroke="0" extrusionOk="0">
                <a:moveTo>
                  <a:pt x="0" y="182563"/>
                </a:moveTo>
                <a:cubicBezTo>
                  <a:pt x="-13202" y="101774"/>
                  <a:pt x="201452" y="-50662"/>
                  <a:pt x="408215" y="0"/>
                </a:cubicBezTo>
                <a:cubicBezTo>
                  <a:pt x="651036" y="10444"/>
                  <a:pt x="822208" y="53600"/>
                  <a:pt x="816430" y="182563"/>
                </a:cubicBezTo>
                <a:cubicBezTo>
                  <a:pt x="815395" y="322518"/>
                  <a:pt x="658331" y="366531"/>
                  <a:pt x="408215" y="365126"/>
                </a:cubicBezTo>
                <a:cubicBezTo>
                  <a:pt x="188152" y="365186"/>
                  <a:pt x="5786" y="288906"/>
                  <a:pt x="0" y="182563"/>
                </a:cubicBezTo>
                <a:close/>
              </a:path>
            </a:pathLst>
          </a:custGeom>
          <a:solidFill>
            <a:srgbClr val="4996BD"/>
          </a:solidFill>
          <a:ln>
            <a:solidFill>
              <a:schemeClr val="accent4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93510349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horz" lIns="91440" tIns="45720" rIns="91440" bIns="45720" rtlCol="0" anchor="ctr"/>
          <a:lstStyle>
            <a:lvl1pPr algn="r">
              <a:defRPr sz="1400" cap="none" spc="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fld id="{4854181D-6920-4594-9A5D-6CE56DC9F8B2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8" name="Freeform: Shape 6">
            <a:extLst>
              <a:ext uri="{FF2B5EF4-FFF2-40B4-BE49-F238E27FC236}">
                <a16:creationId xmlns:a16="http://schemas.microsoft.com/office/drawing/2014/main" id="{1B22A3D8-C214-4F5D-B60B-09BCF752867D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rgbClr val="003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31E358A5-17D4-403A-8856-95276F2085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4996BD"/>
                </a:solidFill>
                <a:latin typeface="Arial Black" panose="020B0A04020102020204" pitchFamily="34" charset="0"/>
              </a:defRPr>
            </a:lvl1pPr>
          </a:lstStyle>
          <a:p>
            <a:fld id="{5E78B072-A181-410C-A76C-B9216BBD200E}" type="datetime1">
              <a:rPr lang="en-US" smtClean="0"/>
              <a:pPr/>
              <a:t>6/25/2021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417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75" r:id="rId5"/>
    <p:sldLayoutId id="2147483680" r:id="rId6"/>
    <p:sldLayoutId id="2147483676" r:id="rId7"/>
    <p:sldLayoutId id="2147483677" r:id="rId8"/>
    <p:sldLayoutId id="2147483678" r:id="rId9"/>
    <p:sldLayoutId id="2147483679" r:id="rId10"/>
    <p:sldLayoutId id="2147483681" r:id="rId11"/>
    <p:sldLayoutId id="2147483687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3D60"/>
          </a:solidFill>
          <a:latin typeface="Avenir Next LT Pro Demi" panose="020B07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4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5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Arc 67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Oval 69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368" y="366810"/>
            <a:ext cx="6124381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CAE3FC-1A01-4D13-9517-EF7D82ADBC95}"/>
              </a:ext>
            </a:extLst>
          </p:cNvPr>
          <p:cNvSpPr/>
          <p:nvPr/>
        </p:nvSpPr>
        <p:spPr>
          <a:xfrm>
            <a:off x="164592" y="146304"/>
            <a:ext cx="6609643" cy="644270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2D038D61-FB0C-4430-B7CA-1EC995EFCA61}"/>
              </a:ext>
            </a:extLst>
          </p:cNvPr>
          <p:cNvGrpSpPr/>
          <p:nvPr/>
        </p:nvGrpSpPr>
        <p:grpSpPr>
          <a:xfrm>
            <a:off x="456444" y="748654"/>
            <a:ext cx="5237733" cy="5238000"/>
            <a:chOff x="781882" y="933378"/>
            <a:chExt cx="5237733" cy="5238000"/>
          </a:xfrm>
        </p:grpSpPr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4A742B3E-D057-4995-BB8C-5D4AF4DD3CF8}"/>
                </a:ext>
              </a:extLst>
            </p:cNvPr>
            <p:cNvSpPr/>
            <p:nvPr/>
          </p:nvSpPr>
          <p:spPr>
            <a:xfrm>
              <a:off x="781882" y="933378"/>
              <a:ext cx="5237733" cy="5238000"/>
            </a:xfrm>
            <a:custGeom>
              <a:avLst/>
              <a:gdLst>
                <a:gd name="connsiteX0" fmla="*/ 0 w 5237733"/>
                <a:gd name="connsiteY0" fmla="*/ 2619000 h 5238000"/>
                <a:gd name="connsiteX1" fmla="*/ 2618867 w 5237733"/>
                <a:gd name="connsiteY1" fmla="*/ 0 h 5238000"/>
                <a:gd name="connsiteX2" fmla="*/ 5237734 w 5237733"/>
                <a:gd name="connsiteY2" fmla="*/ 2619000 h 5238000"/>
                <a:gd name="connsiteX3" fmla="*/ 2618867 w 5237733"/>
                <a:gd name="connsiteY3" fmla="*/ 5238000 h 5238000"/>
                <a:gd name="connsiteX4" fmla="*/ 0 w 5237733"/>
                <a:gd name="connsiteY4" fmla="*/ 2619000 h 523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733" h="5238000" fill="none" extrusionOk="0">
                  <a:moveTo>
                    <a:pt x="0" y="2619000"/>
                  </a:moveTo>
                  <a:cubicBezTo>
                    <a:pt x="-166331" y="1016110"/>
                    <a:pt x="1048815" y="-245246"/>
                    <a:pt x="2618867" y="0"/>
                  </a:cubicBezTo>
                  <a:cubicBezTo>
                    <a:pt x="4171686" y="130598"/>
                    <a:pt x="5262496" y="1189671"/>
                    <a:pt x="5237734" y="2619000"/>
                  </a:cubicBezTo>
                  <a:cubicBezTo>
                    <a:pt x="5265091" y="3857342"/>
                    <a:pt x="4033563" y="5211676"/>
                    <a:pt x="2618867" y="5238000"/>
                  </a:cubicBezTo>
                  <a:cubicBezTo>
                    <a:pt x="931259" y="5374805"/>
                    <a:pt x="9796" y="4092437"/>
                    <a:pt x="0" y="2619000"/>
                  </a:cubicBezTo>
                  <a:close/>
                </a:path>
                <a:path w="5237733" h="5238000" stroke="0" extrusionOk="0">
                  <a:moveTo>
                    <a:pt x="0" y="2619000"/>
                  </a:moveTo>
                  <a:cubicBezTo>
                    <a:pt x="-63965" y="1274130"/>
                    <a:pt x="1241132" y="-59927"/>
                    <a:pt x="2618867" y="0"/>
                  </a:cubicBezTo>
                  <a:cubicBezTo>
                    <a:pt x="4219335" y="219466"/>
                    <a:pt x="5369254" y="1075286"/>
                    <a:pt x="5237734" y="2619000"/>
                  </a:cubicBezTo>
                  <a:cubicBezTo>
                    <a:pt x="5270965" y="3899090"/>
                    <a:pt x="4128106" y="5291981"/>
                    <a:pt x="2618867" y="5238000"/>
                  </a:cubicBezTo>
                  <a:cubicBezTo>
                    <a:pt x="1161679" y="5309410"/>
                    <a:pt x="-126463" y="3941137"/>
                    <a:pt x="0" y="261900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4996BD"/>
              </a:solidFill>
              <a:extLst>
                <a:ext uri="{C807C97D-BFC1-408E-A445-0C87EB9F89A2}">
                  <ask:lineSketchStyleProps xmlns:ask="http://schemas.microsoft.com/office/drawing/2018/sketchyshapes" sd="3809068511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2" name="Image 61">
              <a:extLst>
                <a:ext uri="{FF2B5EF4-FFF2-40B4-BE49-F238E27FC236}">
                  <a16:creationId xmlns:a16="http://schemas.microsoft.com/office/drawing/2014/main" id="{9E65D024-EA79-493D-8D65-37846CA3C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546" y="1362359"/>
              <a:ext cx="4108404" cy="4108404"/>
            </a:xfrm>
            <a:custGeom>
              <a:avLst/>
              <a:gdLst/>
              <a:ahLst/>
              <a:cxnLst/>
              <a:rect l="l" t="t" r="r" b="b"/>
              <a:pathLst>
                <a:path w="4273177" h="4470400">
                  <a:moveTo>
                    <a:pt x="75080" y="0"/>
                  </a:moveTo>
                  <a:lnTo>
                    <a:pt x="4198097" y="0"/>
                  </a:lnTo>
                  <a:cubicBezTo>
                    <a:pt x="4239563" y="0"/>
                    <a:pt x="4273177" y="33614"/>
                    <a:pt x="4273177" y="75080"/>
                  </a:cubicBezTo>
                  <a:lnTo>
                    <a:pt x="4273177" y="4395320"/>
                  </a:lnTo>
                  <a:cubicBezTo>
                    <a:pt x="4273177" y="4436786"/>
                    <a:pt x="4239563" y="4470400"/>
                    <a:pt x="4198097" y="4470400"/>
                  </a:cubicBezTo>
                  <a:lnTo>
                    <a:pt x="75080" y="4470400"/>
                  </a:lnTo>
                  <a:cubicBezTo>
                    <a:pt x="33614" y="4470400"/>
                    <a:pt x="0" y="4436786"/>
                    <a:pt x="0" y="4395320"/>
                  </a:cubicBezTo>
                  <a:lnTo>
                    <a:pt x="0" y="75080"/>
                  </a:lnTo>
                  <a:cubicBezTo>
                    <a:pt x="0" y="33614"/>
                    <a:pt x="33614" y="0"/>
                    <a:pt x="75080" y="0"/>
                  </a:cubicBezTo>
                  <a:close/>
                </a:path>
              </a:pathLst>
            </a:cu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AB2F591E-7342-4F48-BF23-BED773640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4691" y="666516"/>
            <a:ext cx="6609642" cy="3060541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  <a:latin typeface="Arial Black" panose="020B0A04020102020204" pitchFamily="34" charset="0"/>
              </a:rPr>
              <a:t>STUD-HUNT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57AD23C-C1CF-47AD-BB01-38EB44D514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7600" y="3873081"/>
            <a:ext cx="5459808" cy="2410198"/>
          </a:xfrm>
        </p:spPr>
        <p:txBody>
          <a:bodyPr>
            <a:normAutofit/>
          </a:bodyPr>
          <a:lstStyle/>
          <a:p>
            <a:r>
              <a:rPr lang="fr-FR" sz="3200">
                <a:solidFill>
                  <a:srgbClr val="FFFFFF"/>
                </a:solidFill>
              </a:rPr>
              <a:t>Trouvez l’étudiant qu’il vous faut</a:t>
            </a:r>
          </a:p>
        </p:txBody>
      </p:sp>
    </p:spTree>
    <p:extLst>
      <p:ext uri="{BB962C8B-B14F-4D97-AF65-F5344CB8AC3E}">
        <p14:creationId xmlns:p14="http://schemas.microsoft.com/office/powerpoint/2010/main" val="3741730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7D3FB8-CD2E-423E-8EAD-5DF870718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Étude du besoin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25FBD1A-09C8-4665-85FB-1A06E0F8B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75842"/>
            <a:ext cx="10515600" cy="3859742"/>
          </a:xfrm>
        </p:spPr>
        <p:txBody>
          <a:bodyPr>
            <a:normAutofit fontScale="85000" lnSpcReduction="10000"/>
          </a:bodyPr>
          <a:lstStyle/>
          <a:p>
            <a:r>
              <a:rPr lang="fr-FR" b="0" i="0" dirty="0">
                <a:effectLst/>
              </a:rPr>
              <a:t>47 % des établissements interrogés (universités, grandes écoles) se sont tourné vers d’autres formes </a:t>
            </a:r>
            <a:r>
              <a:rPr lang="fr-FR" dirty="0"/>
              <a:t>d’évaluation. </a:t>
            </a:r>
            <a:r>
              <a:rPr lang="fr-FR" sz="1900" i="1" dirty="0"/>
              <a:t>Enquête réalisée par l’AVUF 11/2021 </a:t>
            </a:r>
          </a:p>
          <a:p>
            <a:endParaRPr lang="fr-FR" sz="1900" i="1" dirty="0"/>
          </a:p>
          <a:p>
            <a:r>
              <a:rPr lang="fr-FR" b="0" i="0" dirty="0">
                <a:effectLst/>
              </a:rPr>
              <a:t>L’université de Toulouse propose d’additionner plusieurs périodes en plus de réduire la durée minimale du stage</a:t>
            </a:r>
          </a:p>
          <a:p>
            <a:endParaRPr lang="fr-FR" b="0" i="0" dirty="0">
              <a:effectLst/>
            </a:endParaRPr>
          </a:p>
          <a:p>
            <a:pPr>
              <a:lnSpc>
                <a:spcPct val="120000"/>
              </a:lnSpc>
            </a:pPr>
            <a:r>
              <a:rPr lang="fr-FR" i="0" dirty="0">
                <a:effectLst/>
              </a:rPr>
              <a:t>« Les stages sont de véritables passeports pour l’emploi, notre rôle est donc de tenter de les maintenir à tout prix » </a:t>
            </a:r>
            <a:r>
              <a:rPr lang="fr-FR" i="1" dirty="0">
                <a:effectLst/>
              </a:rPr>
              <a:t>Hugues Kenfack, président de l’université Toulouse </a:t>
            </a:r>
          </a:p>
          <a:p>
            <a:r>
              <a:rPr lang="fr-FR" sz="2100" i="1" dirty="0"/>
              <a:t>Le Monde 01/2021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6CE05CE-6692-4A57-9779-4AB11C0D8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B072-A181-410C-A76C-B9216BBD200E}" type="datetime1">
              <a:rPr lang="en-US" smtClean="0"/>
              <a:pPr/>
              <a:t>6/25/2021</a:t>
            </a:fld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ADF7D2-79C5-4989-B4D2-BCF1757B2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10</a:t>
            </a:fld>
            <a:endParaRPr lang="en-US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26F46325-771C-4491-BF34-28E757BECA50}"/>
              </a:ext>
            </a:extLst>
          </p:cNvPr>
          <p:cNvSpPr txBox="1">
            <a:spLocks/>
          </p:cNvSpPr>
          <p:nvPr/>
        </p:nvSpPr>
        <p:spPr>
          <a:xfrm>
            <a:off x="1238249" y="1263518"/>
            <a:ext cx="10515600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3D6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fr-FR" sz="3200" b="1">
                <a:solidFill>
                  <a:srgbClr val="4996BD"/>
                </a:solidFill>
                <a:latin typeface="Arial Nova" panose="020B0504020202020204" pitchFamily="34" charset="0"/>
              </a:rPr>
              <a:t>Difficultés provenant des écoles supérieures</a:t>
            </a:r>
          </a:p>
        </p:txBody>
      </p:sp>
    </p:spTree>
    <p:extLst>
      <p:ext uri="{BB962C8B-B14F-4D97-AF65-F5344CB8AC3E}">
        <p14:creationId xmlns:p14="http://schemas.microsoft.com/office/powerpoint/2010/main" val="395055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9AE5FD-D3E1-4953-92B5-05D581729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Étude du besoin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FA2CAF-0912-45C1-85F5-EBE39B88B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fr-FR" b="0" i="0">
                <a:effectLst/>
              </a:rPr>
              <a:t>23% des difficultés viennent du déficit d’image de l’entreprise, du domaine d’activités ou de la profession. L’efficacité et les compétences du recruteur apparaissent aussi dans cette catégorie. </a:t>
            </a:r>
            <a:r>
              <a:rPr lang="fr-FR" sz="2400" i="1"/>
              <a:t>B</a:t>
            </a:r>
            <a:r>
              <a:rPr lang="fr-FR" sz="2400" i="1">
                <a:effectLst/>
              </a:rPr>
              <a:t>aromètre trimestriel Bpifrance 27 Février </a:t>
            </a:r>
          </a:p>
          <a:p>
            <a:pPr marL="0" indent="0" algn="just">
              <a:buNone/>
            </a:pPr>
            <a:endParaRPr lang="fr-FR" sz="2400" i="1">
              <a:effectLst/>
            </a:endParaRPr>
          </a:p>
          <a:p>
            <a:pPr algn="just"/>
            <a:r>
              <a:rPr lang="fr-FR"/>
              <a:t>Inéquation du profil du candidat</a:t>
            </a:r>
          </a:p>
          <a:p>
            <a:pPr marL="0" indent="0" algn="just">
              <a:buNone/>
            </a:pPr>
            <a:endParaRPr lang="fr-FR"/>
          </a:p>
          <a:p>
            <a:pPr algn="just"/>
            <a:r>
              <a:rPr lang="fr-FR"/>
              <a:t>Manque de candidatures et concurrences entre entreprises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844CF4-E28B-4AF8-A280-BF65241DB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B072-A181-410C-A76C-B9216BBD200E}" type="datetime1">
              <a:rPr lang="en-US" smtClean="0"/>
              <a:pPr/>
              <a:t>6/25/2021</a:t>
            </a:fld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778BE88-901D-426B-993A-A698F49F7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97030" y="6356350"/>
            <a:ext cx="656770" cy="365125"/>
          </a:xfrm>
        </p:spPr>
        <p:txBody>
          <a:bodyPr/>
          <a:lstStyle/>
          <a:p>
            <a:fld id="{4854181D-6920-4594-9A5D-6CE56DC9F8B2}" type="slidenum">
              <a:rPr lang="en-US" smtClean="0"/>
              <a:t>11</a:t>
            </a:fld>
            <a:endParaRPr lang="en-US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9A919AE-AEF2-4765-BADE-490C0D3D082E}"/>
              </a:ext>
            </a:extLst>
          </p:cNvPr>
          <p:cNvSpPr txBox="1">
            <a:spLocks/>
          </p:cNvSpPr>
          <p:nvPr/>
        </p:nvSpPr>
        <p:spPr>
          <a:xfrm>
            <a:off x="1238249" y="1263518"/>
            <a:ext cx="10515600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3D6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fr-FR" sz="3200" b="1">
                <a:solidFill>
                  <a:srgbClr val="4996BD"/>
                </a:solidFill>
                <a:latin typeface="Arial Nova" panose="020B0504020202020204" pitchFamily="34" charset="0"/>
              </a:rPr>
              <a:t>Difficultés provenant des entreprises</a:t>
            </a:r>
          </a:p>
        </p:txBody>
      </p:sp>
    </p:spTree>
    <p:extLst>
      <p:ext uri="{BB962C8B-B14F-4D97-AF65-F5344CB8AC3E}">
        <p14:creationId xmlns:p14="http://schemas.microsoft.com/office/powerpoint/2010/main" val="972565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800BD8-80DE-420F-AC1F-517E0333F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Charte Graphique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0244131-A611-4AD7-9562-E60289557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B072-A181-410C-A76C-B9216BBD200E}" type="datetime1">
              <a:rPr lang="en-US" smtClean="0"/>
              <a:pPr/>
              <a:t>6/25/2021</a:t>
            </a:fld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36A0347-585E-4F2D-BF95-4695F7EEE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3486" y="6356350"/>
            <a:ext cx="700313" cy="365125"/>
          </a:xfrm>
        </p:spPr>
        <p:txBody>
          <a:bodyPr/>
          <a:lstStyle/>
          <a:p>
            <a:fld id="{4854181D-6920-4594-9A5D-6CE56DC9F8B2}" type="slidenum">
              <a:rPr lang="en-US" smtClean="0"/>
              <a:t>12</a:t>
            </a:fld>
            <a:endParaRPr lang="en-US"/>
          </a:p>
        </p:txBody>
      </p:sp>
      <p:sp>
        <p:nvSpPr>
          <p:cNvPr id="6" name="Espace réservé du contenu 21">
            <a:extLst>
              <a:ext uri="{FF2B5EF4-FFF2-40B4-BE49-F238E27FC236}">
                <a16:creationId xmlns:a16="http://schemas.microsoft.com/office/drawing/2014/main" id="{450258DD-8838-4932-AC98-34B86D4BACA5}"/>
              </a:ext>
            </a:extLst>
          </p:cNvPr>
          <p:cNvSpPr txBox="1">
            <a:spLocks/>
          </p:cNvSpPr>
          <p:nvPr/>
        </p:nvSpPr>
        <p:spPr>
          <a:xfrm>
            <a:off x="2133095" y="4289541"/>
            <a:ext cx="9620754" cy="182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" sz="3200" dirty="0"/>
              <a:t>                  </a:t>
            </a:r>
            <a:endParaRPr lang="fr-FR" sz="3200" dirty="0">
              <a:ea typeface="+mn-lt"/>
              <a:cs typeface="+mn-lt"/>
            </a:endParaRPr>
          </a:p>
          <a:p>
            <a:pPr>
              <a:buNone/>
            </a:pPr>
            <a:r>
              <a:rPr lang="fr-FR" sz="3200" dirty="0">
                <a:ea typeface="+mn-lt"/>
                <a:cs typeface="+mn-lt"/>
              </a:rPr>
              <a:t>Couleur bleue = sérénité, vérité et fraîcheur mais sérieux</a:t>
            </a:r>
            <a:endParaRPr lang="fr" sz="3200" dirty="0">
              <a:ea typeface="+mn-lt"/>
              <a:cs typeface="+mn-lt"/>
            </a:endParaRPr>
          </a:p>
          <a:p>
            <a:pPr marL="0" indent="0">
              <a:buNone/>
            </a:pPr>
            <a:endParaRPr lang="fr" sz="3200" dirty="0">
              <a:ea typeface="+mn-lt"/>
              <a:cs typeface="+mn-lt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11F59C80-2F8E-43BE-9C62-C68FD04E707F}"/>
              </a:ext>
            </a:extLst>
          </p:cNvPr>
          <p:cNvSpPr txBox="1">
            <a:spLocks/>
          </p:cNvSpPr>
          <p:nvPr/>
        </p:nvSpPr>
        <p:spPr>
          <a:xfrm>
            <a:off x="1238249" y="1263518"/>
            <a:ext cx="10515600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3D6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fr-FR" sz="3200" b="1">
                <a:solidFill>
                  <a:srgbClr val="4996BD"/>
                </a:solidFill>
                <a:latin typeface="Arial Nova" panose="020B0504020202020204" pitchFamily="34" charset="0"/>
              </a:rPr>
              <a:t>Couleurs et Polices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A06364-838A-4966-8997-A54CF59E55F6}"/>
              </a:ext>
            </a:extLst>
          </p:cNvPr>
          <p:cNvSpPr/>
          <p:nvPr/>
        </p:nvSpPr>
        <p:spPr>
          <a:xfrm>
            <a:off x="5263375" y="2546958"/>
            <a:ext cx="2007220" cy="1732118"/>
          </a:xfrm>
          <a:prstGeom prst="rect">
            <a:avLst/>
          </a:prstGeom>
          <a:solidFill>
            <a:srgbClr val="003D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fr" sz="1800" dirty="0">
                <a:ea typeface="+mn-lt"/>
                <a:cs typeface="+mn-lt"/>
              </a:rPr>
              <a:t>#</a:t>
            </a:r>
            <a:r>
              <a:rPr lang="fr" sz="2800" dirty="0">
                <a:ea typeface="+mn-lt"/>
                <a:cs typeface="+mn-lt"/>
              </a:rPr>
              <a:t>003d60</a:t>
            </a:r>
            <a:endParaRPr lang="fr" sz="1800" dirty="0">
              <a:ea typeface="+mn-lt"/>
              <a:cs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39778A-5062-4D63-8F53-421011674BF6}"/>
              </a:ext>
            </a:extLst>
          </p:cNvPr>
          <p:cNvSpPr/>
          <p:nvPr/>
        </p:nvSpPr>
        <p:spPr>
          <a:xfrm>
            <a:off x="8171094" y="2589081"/>
            <a:ext cx="2007220" cy="1732118"/>
          </a:xfrm>
          <a:prstGeom prst="rect">
            <a:avLst/>
          </a:prstGeom>
          <a:solidFill>
            <a:srgbClr val="4996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fr" sz="2800" dirty="0">
                <a:ea typeface="+mn-lt"/>
                <a:cs typeface="+mn-lt"/>
              </a:rPr>
              <a:t>#4996bd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6E52CCA-480B-484C-B189-C4AE3533F16F}"/>
              </a:ext>
            </a:extLst>
          </p:cNvPr>
          <p:cNvSpPr txBox="1"/>
          <p:nvPr/>
        </p:nvSpPr>
        <p:spPr>
          <a:xfrm>
            <a:off x="1053438" y="3255377"/>
            <a:ext cx="4074846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600" dirty="0"/>
              <a:t>Police :</a:t>
            </a:r>
            <a:endParaRPr lang="fr-FR" sz="2600" dirty="0">
              <a:solidFill>
                <a:srgbClr val="003D60"/>
              </a:solidFill>
              <a:latin typeface="Ninja Naruto" panose="02000000000000000000" pitchFamily="2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6DDD609-C346-472A-8397-8FBFBC0C6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608" y="3255377"/>
            <a:ext cx="2743583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511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170F75-F9F7-4916-9079-7E10B2EDB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B072-A181-410C-A76C-B9216BBD200E}" type="datetime1">
              <a:rPr lang="en-US" smtClean="0"/>
              <a:pPr/>
              <a:t>6/25/2021</a:t>
            </a:fld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2DFEC00-8BE1-4CD6-B69E-3B1799082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1544" y="6356350"/>
            <a:ext cx="642256" cy="365125"/>
          </a:xfrm>
        </p:spPr>
        <p:txBody>
          <a:bodyPr/>
          <a:lstStyle/>
          <a:p>
            <a:fld id="{4854181D-6920-4594-9A5D-6CE56DC9F8B2}" type="slidenum">
              <a:rPr lang="en-US" smtClean="0"/>
              <a:t>13</a:t>
            </a:fld>
            <a:endParaRPr lang="en-US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3CAE716-70E6-4420-8F83-8EA14CF773C0}"/>
              </a:ext>
            </a:extLst>
          </p:cNvPr>
          <p:cNvGrpSpPr/>
          <p:nvPr/>
        </p:nvGrpSpPr>
        <p:grpSpPr>
          <a:xfrm>
            <a:off x="1328738" y="2430862"/>
            <a:ext cx="9534525" cy="2498539"/>
            <a:chOff x="838199" y="2430862"/>
            <a:chExt cx="9534525" cy="2498539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F0981A0F-7705-42DE-930A-05E730873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6856" y="2542570"/>
              <a:ext cx="2358286" cy="2358286"/>
            </a:xfrm>
            <a:custGeom>
              <a:avLst/>
              <a:gdLst/>
              <a:ahLst/>
              <a:cxnLst/>
              <a:rect l="l" t="t" r="r" b="b"/>
              <a:pathLst>
                <a:path w="4273177" h="4470400">
                  <a:moveTo>
                    <a:pt x="75080" y="0"/>
                  </a:moveTo>
                  <a:lnTo>
                    <a:pt x="4198097" y="0"/>
                  </a:lnTo>
                  <a:cubicBezTo>
                    <a:pt x="4239563" y="0"/>
                    <a:pt x="4273177" y="33614"/>
                    <a:pt x="4273177" y="75080"/>
                  </a:cubicBezTo>
                  <a:lnTo>
                    <a:pt x="4273177" y="4395320"/>
                  </a:lnTo>
                  <a:cubicBezTo>
                    <a:pt x="4273177" y="4436786"/>
                    <a:pt x="4239563" y="4470400"/>
                    <a:pt x="4198097" y="4470400"/>
                  </a:cubicBezTo>
                  <a:lnTo>
                    <a:pt x="75080" y="4470400"/>
                  </a:lnTo>
                  <a:cubicBezTo>
                    <a:pt x="33614" y="4470400"/>
                    <a:pt x="0" y="4436786"/>
                    <a:pt x="0" y="4395320"/>
                  </a:cubicBezTo>
                  <a:lnTo>
                    <a:pt x="0" y="75080"/>
                  </a:lnTo>
                  <a:cubicBezTo>
                    <a:pt x="0" y="33614"/>
                    <a:pt x="33614" y="0"/>
                    <a:pt x="75080" y="0"/>
                  </a:cubicBezTo>
                  <a:close/>
                </a:path>
              </a:pathLst>
            </a:custGeom>
          </p:spPr>
        </p:pic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8F4A78AB-59A6-408C-B049-2988CF12B6B4}"/>
                </a:ext>
              </a:extLst>
            </p:cNvPr>
            <p:cNvGrpSpPr/>
            <p:nvPr/>
          </p:nvGrpSpPr>
          <p:grpSpPr>
            <a:xfrm>
              <a:off x="838199" y="2430862"/>
              <a:ext cx="3171825" cy="2498539"/>
              <a:chOff x="838199" y="2497950"/>
              <a:chExt cx="3171825" cy="2498539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484BE00-79D0-40F2-9BB7-0D31BC43680B}"/>
                  </a:ext>
                </a:extLst>
              </p:cNvPr>
              <p:cNvSpPr/>
              <p:nvPr/>
            </p:nvSpPr>
            <p:spPr>
              <a:xfrm>
                <a:off x="838199" y="2626365"/>
                <a:ext cx="3171825" cy="2358286"/>
              </a:xfrm>
              <a:custGeom>
                <a:avLst/>
                <a:gdLst>
                  <a:gd name="connsiteX0" fmla="*/ 0 w 3171825"/>
                  <a:gd name="connsiteY0" fmla="*/ 0 h 2358286"/>
                  <a:gd name="connsiteX1" fmla="*/ 602647 w 3171825"/>
                  <a:gd name="connsiteY1" fmla="*/ 0 h 2358286"/>
                  <a:gd name="connsiteX2" fmla="*/ 1141857 w 3171825"/>
                  <a:gd name="connsiteY2" fmla="*/ 0 h 2358286"/>
                  <a:gd name="connsiteX3" fmla="*/ 1807940 w 3171825"/>
                  <a:gd name="connsiteY3" fmla="*/ 0 h 2358286"/>
                  <a:gd name="connsiteX4" fmla="*/ 2474024 w 3171825"/>
                  <a:gd name="connsiteY4" fmla="*/ 0 h 2358286"/>
                  <a:gd name="connsiteX5" fmla="*/ 3171825 w 3171825"/>
                  <a:gd name="connsiteY5" fmla="*/ 0 h 2358286"/>
                  <a:gd name="connsiteX6" fmla="*/ 3171825 w 3171825"/>
                  <a:gd name="connsiteY6" fmla="*/ 636737 h 2358286"/>
                  <a:gd name="connsiteX7" fmla="*/ 3171825 w 3171825"/>
                  <a:gd name="connsiteY7" fmla="*/ 1202726 h 2358286"/>
                  <a:gd name="connsiteX8" fmla="*/ 3171825 w 3171825"/>
                  <a:gd name="connsiteY8" fmla="*/ 1792297 h 2358286"/>
                  <a:gd name="connsiteX9" fmla="*/ 3171825 w 3171825"/>
                  <a:gd name="connsiteY9" fmla="*/ 2358286 h 2358286"/>
                  <a:gd name="connsiteX10" fmla="*/ 2505742 w 3171825"/>
                  <a:gd name="connsiteY10" fmla="*/ 2358286 h 2358286"/>
                  <a:gd name="connsiteX11" fmla="*/ 1871377 w 3171825"/>
                  <a:gd name="connsiteY11" fmla="*/ 2358286 h 2358286"/>
                  <a:gd name="connsiteX12" fmla="*/ 1205293 w 3171825"/>
                  <a:gd name="connsiteY12" fmla="*/ 2358286 h 2358286"/>
                  <a:gd name="connsiteX13" fmla="*/ 634365 w 3171825"/>
                  <a:gd name="connsiteY13" fmla="*/ 2358286 h 2358286"/>
                  <a:gd name="connsiteX14" fmla="*/ 0 w 3171825"/>
                  <a:gd name="connsiteY14" fmla="*/ 2358286 h 2358286"/>
                  <a:gd name="connsiteX15" fmla="*/ 0 w 3171825"/>
                  <a:gd name="connsiteY15" fmla="*/ 1721549 h 2358286"/>
                  <a:gd name="connsiteX16" fmla="*/ 0 w 3171825"/>
                  <a:gd name="connsiteY16" fmla="*/ 1108394 h 2358286"/>
                  <a:gd name="connsiteX17" fmla="*/ 0 w 3171825"/>
                  <a:gd name="connsiteY17" fmla="*/ 542406 h 2358286"/>
                  <a:gd name="connsiteX18" fmla="*/ 0 w 3171825"/>
                  <a:gd name="connsiteY18" fmla="*/ 0 h 2358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171825" h="2358286" fill="none" extrusionOk="0">
                    <a:moveTo>
                      <a:pt x="0" y="0"/>
                    </a:moveTo>
                    <a:cubicBezTo>
                      <a:pt x="214343" y="-29247"/>
                      <a:pt x="338535" y="-10944"/>
                      <a:pt x="602647" y="0"/>
                    </a:cubicBezTo>
                    <a:cubicBezTo>
                      <a:pt x="866759" y="10944"/>
                      <a:pt x="897526" y="-22713"/>
                      <a:pt x="1141857" y="0"/>
                    </a:cubicBezTo>
                    <a:cubicBezTo>
                      <a:pt x="1386188" y="22713"/>
                      <a:pt x="1660033" y="5180"/>
                      <a:pt x="1807940" y="0"/>
                    </a:cubicBezTo>
                    <a:cubicBezTo>
                      <a:pt x="1955847" y="-5180"/>
                      <a:pt x="2242243" y="28082"/>
                      <a:pt x="2474024" y="0"/>
                    </a:cubicBezTo>
                    <a:cubicBezTo>
                      <a:pt x="2705805" y="-28082"/>
                      <a:pt x="2938052" y="-4372"/>
                      <a:pt x="3171825" y="0"/>
                    </a:cubicBezTo>
                    <a:cubicBezTo>
                      <a:pt x="3161159" y="178908"/>
                      <a:pt x="3177391" y="412105"/>
                      <a:pt x="3171825" y="636737"/>
                    </a:cubicBezTo>
                    <a:cubicBezTo>
                      <a:pt x="3166259" y="861369"/>
                      <a:pt x="3193593" y="1087050"/>
                      <a:pt x="3171825" y="1202726"/>
                    </a:cubicBezTo>
                    <a:cubicBezTo>
                      <a:pt x="3150057" y="1318402"/>
                      <a:pt x="3161701" y="1505478"/>
                      <a:pt x="3171825" y="1792297"/>
                    </a:cubicBezTo>
                    <a:cubicBezTo>
                      <a:pt x="3181949" y="2079116"/>
                      <a:pt x="3194433" y="2154080"/>
                      <a:pt x="3171825" y="2358286"/>
                    </a:cubicBezTo>
                    <a:cubicBezTo>
                      <a:pt x="3011871" y="2340129"/>
                      <a:pt x="2715518" y="2362756"/>
                      <a:pt x="2505742" y="2358286"/>
                    </a:cubicBezTo>
                    <a:cubicBezTo>
                      <a:pt x="2295966" y="2353816"/>
                      <a:pt x="2183448" y="2367883"/>
                      <a:pt x="1871377" y="2358286"/>
                    </a:cubicBezTo>
                    <a:cubicBezTo>
                      <a:pt x="1559307" y="2348689"/>
                      <a:pt x="1379880" y="2359770"/>
                      <a:pt x="1205293" y="2358286"/>
                    </a:cubicBezTo>
                    <a:cubicBezTo>
                      <a:pt x="1030706" y="2356802"/>
                      <a:pt x="866696" y="2359360"/>
                      <a:pt x="634365" y="2358286"/>
                    </a:cubicBezTo>
                    <a:cubicBezTo>
                      <a:pt x="402034" y="2357212"/>
                      <a:pt x="293573" y="2378756"/>
                      <a:pt x="0" y="2358286"/>
                    </a:cubicBezTo>
                    <a:cubicBezTo>
                      <a:pt x="-10418" y="2177496"/>
                      <a:pt x="-10657" y="1964147"/>
                      <a:pt x="0" y="1721549"/>
                    </a:cubicBezTo>
                    <a:cubicBezTo>
                      <a:pt x="10657" y="1478951"/>
                      <a:pt x="12609" y="1282340"/>
                      <a:pt x="0" y="1108394"/>
                    </a:cubicBezTo>
                    <a:cubicBezTo>
                      <a:pt x="-12609" y="934448"/>
                      <a:pt x="16915" y="706842"/>
                      <a:pt x="0" y="542406"/>
                    </a:cubicBezTo>
                    <a:cubicBezTo>
                      <a:pt x="-16915" y="377970"/>
                      <a:pt x="12300" y="260687"/>
                      <a:pt x="0" y="0"/>
                    </a:cubicBezTo>
                    <a:close/>
                  </a:path>
                  <a:path w="3171825" h="2358286" stroke="0" extrusionOk="0">
                    <a:moveTo>
                      <a:pt x="0" y="0"/>
                    </a:moveTo>
                    <a:cubicBezTo>
                      <a:pt x="229444" y="17396"/>
                      <a:pt x="362760" y="-8819"/>
                      <a:pt x="570929" y="0"/>
                    </a:cubicBezTo>
                    <a:cubicBezTo>
                      <a:pt x="779098" y="8819"/>
                      <a:pt x="885717" y="9708"/>
                      <a:pt x="1110139" y="0"/>
                    </a:cubicBezTo>
                    <a:cubicBezTo>
                      <a:pt x="1334561" y="-9708"/>
                      <a:pt x="1480070" y="-11978"/>
                      <a:pt x="1712786" y="0"/>
                    </a:cubicBezTo>
                    <a:cubicBezTo>
                      <a:pt x="1945502" y="11978"/>
                      <a:pt x="2041292" y="12612"/>
                      <a:pt x="2347151" y="0"/>
                    </a:cubicBezTo>
                    <a:cubicBezTo>
                      <a:pt x="2653010" y="-12612"/>
                      <a:pt x="2824796" y="22643"/>
                      <a:pt x="3171825" y="0"/>
                    </a:cubicBezTo>
                    <a:cubicBezTo>
                      <a:pt x="3165118" y="170526"/>
                      <a:pt x="3197695" y="329602"/>
                      <a:pt x="3171825" y="613154"/>
                    </a:cubicBezTo>
                    <a:cubicBezTo>
                      <a:pt x="3145955" y="896706"/>
                      <a:pt x="3179619" y="966634"/>
                      <a:pt x="3171825" y="1179143"/>
                    </a:cubicBezTo>
                    <a:cubicBezTo>
                      <a:pt x="3164031" y="1391652"/>
                      <a:pt x="3148999" y="1579822"/>
                      <a:pt x="3171825" y="1792297"/>
                    </a:cubicBezTo>
                    <a:cubicBezTo>
                      <a:pt x="3194651" y="2004772"/>
                      <a:pt x="3175901" y="2197528"/>
                      <a:pt x="3171825" y="2358286"/>
                    </a:cubicBezTo>
                    <a:cubicBezTo>
                      <a:pt x="3010476" y="2383831"/>
                      <a:pt x="2739271" y="2334958"/>
                      <a:pt x="2569178" y="2358286"/>
                    </a:cubicBezTo>
                    <a:cubicBezTo>
                      <a:pt x="2399085" y="2381614"/>
                      <a:pt x="2062799" y="2366234"/>
                      <a:pt x="1903095" y="2358286"/>
                    </a:cubicBezTo>
                    <a:cubicBezTo>
                      <a:pt x="1743391" y="2350338"/>
                      <a:pt x="1489236" y="2329001"/>
                      <a:pt x="1268730" y="2358286"/>
                    </a:cubicBezTo>
                    <a:cubicBezTo>
                      <a:pt x="1048225" y="2387571"/>
                      <a:pt x="962176" y="2344516"/>
                      <a:pt x="729520" y="2358286"/>
                    </a:cubicBezTo>
                    <a:cubicBezTo>
                      <a:pt x="496864" y="2372057"/>
                      <a:pt x="273510" y="2338278"/>
                      <a:pt x="0" y="2358286"/>
                    </a:cubicBezTo>
                    <a:cubicBezTo>
                      <a:pt x="-23592" y="2224383"/>
                      <a:pt x="-9867" y="2074243"/>
                      <a:pt x="0" y="1815880"/>
                    </a:cubicBezTo>
                    <a:cubicBezTo>
                      <a:pt x="9867" y="1557517"/>
                      <a:pt x="26347" y="1451837"/>
                      <a:pt x="0" y="1202726"/>
                    </a:cubicBezTo>
                    <a:cubicBezTo>
                      <a:pt x="-26347" y="953615"/>
                      <a:pt x="28419" y="743646"/>
                      <a:pt x="0" y="589572"/>
                    </a:cubicBezTo>
                    <a:cubicBezTo>
                      <a:pt x="-28419" y="435498"/>
                      <a:pt x="9672" y="259728"/>
                      <a:pt x="0" y="0"/>
                    </a:cubicBezTo>
                    <a:close/>
                  </a:path>
                </a:pathLst>
              </a:custGeom>
              <a:ln>
                <a:solidFill>
                  <a:schemeClr val="bg1">
                    <a:lumMod val="9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8964996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8" name="Image 7">
                <a:extLst>
                  <a:ext uri="{FF2B5EF4-FFF2-40B4-BE49-F238E27FC236}">
                    <a16:creationId xmlns:a16="http://schemas.microsoft.com/office/drawing/2014/main" id="{FA706004-314B-49B5-BC92-C7525E9F52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4841" y="2497950"/>
                <a:ext cx="2498539" cy="2498539"/>
              </a:xfrm>
              <a:prstGeom prst="rect">
                <a:avLst/>
              </a:prstGeom>
            </p:spPr>
          </p:pic>
        </p:grp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59BE1A13-15F8-4883-87C5-A109FB2CD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1974" y="2559277"/>
              <a:ext cx="2190750" cy="2224112"/>
            </a:xfrm>
            <a:prstGeom prst="rect">
              <a:avLst/>
            </a:prstGeom>
          </p:spPr>
        </p:pic>
      </p:grpSp>
      <p:sp>
        <p:nvSpPr>
          <p:cNvPr id="10" name="Titre 1">
            <a:extLst>
              <a:ext uri="{FF2B5EF4-FFF2-40B4-BE49-F238E27FC236}">
                <a16:creationId xmlns:a16="http://schemas.microsoft.com/office/drawing/2014/main" id="{67F328AC-34B4-4C88-8BFE-2EEB769A5A8E}"/>
              </a:ext>
            </a:extLst>
          </p:cNvPr>
          <p:cNvSpPr txBox="1">
            <a:spLocks/>
          </p:cNvSpPr>
          <p:nvPr/>
        </p:nvSpPr>
        <p:spPr>
          <a:xfrm>
            <a:off x="838199" y="3049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3D60"/>
                </a:solidFill>
                <a:latin typeface="Avenir Next LT Pro Demi" panose="020B0704020202020204" pitchFamily="34" charset="0"/>
                <a:ea typeface="+mj-ea"/>
                <a:cs typeface="+mj-cs"/>
              </a:defRPr>
            </a:lvl1pPr>
          </a:lstStyle>
          <a:p>
            <a:r>
              <a:rPr lang="fr-FR"/>
              <a:t>Charte Graphique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1A032ACA-5338-4FF2-B1A2-86FACC883B94}"/>
              </a:ext>
            </a:extLst>
          </p:cNvPr>
          <p:cNvSpPr txBox="1">
            <a:spLocks/>
          </p:cNvSpPr>
          <p:nvPr/>
        </p:nvSpPr>
        <p:spPr>
          <a:xfrm>
            <a:off x="1238248" y="1203362"/>
            <a:ext cx="10515600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3D6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fr-FR" sz="3200" b="1">
                <a:solidFill>
                  <a:srgbClr val="4996BD"/>
                </a:solidFill>
                <a:latin typeface="Arial Nova" panose="020B0504020202020204" pitchFamily="34" charset="0"/>
              </a:rPr>
              <a:t>Logo</a:t>
            </a:r>
          </a:p>
        </p:txBody>
      </p:sp>
      <p:pic>
        <p:nvPicPr>
          <p:cNvPr id="15" name="Graphique 14" descr="Mille avec un remplissage uni">
            <a:extLst>
              <a:ext uri="{FF2B5EF4-FFF2-40B4-BE49-F238E27FC236}">
                <a16:creationId xmlns:a16="http://schemas.microsoft.com/office/drawing/2014/main" id="{9C56B2A6-BDEC-40AB-806D-B6C2D8EB24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00563" y="5128877"/>
            <a:ext cx="1358385" cy="1358385"/>
          </a:xfrm>
          <a:prstGeom prst="rect">
            <a:avLst/>
          </a:prstGeom>
        </p:spPr>
      </p:pic>
      <p:pic>
        <p:nvPicPr>
          <p:cNvPr id="17" name="Graphique 16" descr="Cible avec un remplissage uni">
            <a:extLst>
              <a:ext uri="{FF2B5EF4-FFF2-40B4-BE49-F238E27FC236}">
                <a16:creationId xmlns:a16="http://schemas.microsoft.com/office/drawing/2014/main" id="{A64E4E67-1705-4E82-8D60-5036E57A15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02190" y="4987542"/>
            <a:ext cx="1563491" cy="156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030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CE2FC9-BF96-4941-8044-2AA897195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Charte Ergonomique</a:t>
            </a:r>
          </a:p>
        </p:txBody>
      </p:sp>
      <p:pic>
        <p:nvPicPr>
          <p:cNvPr id="7" name="Espace réservé du contenu 6" descr="Une image contenant flèche&#10;&#10;Description générée automatiquement">
            <a:extLst>
              <a:ext uri="{FF2B5EF4-FFF2-40B4-BE49-F238E27FC236}">
                <a16:creationId xmlns:a16="http://schemas.microsoft.com/office/drawing/2014/main" id="{E8C82BA6-75BC-4FF3-914F-EC6FD07FB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86" y="2421495"/>
            <a:ext cx="5715000" cy="2260600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5B1FDE-96BC-422D-94FD-64C702C0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B072-A181-410C-A76C-B9216BBD200E}" type="datetime1">
              <a:rPr lang="en-US" smtClean="0"/>
              <a:pPr/>
              <a:t>6/25/2021</a:t>
            </a:fld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187DD42-425E-4585-8DD8-610968812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82514" y="6356350"/>
            <a:ext cx="671285" cy="365125"/>
          </a:xfrm>
        </p:spPr>
        <p:txBody>
          <a:bodyPr/>
          <a:lstStyle/>
          <a:p>
            <a:fld id="{4854181D-6920-4594-9A5D-6CE56DC9F8B2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9" name="Tableau 9">
            <a:extLst>
              <a:ext uri="{FF2B5EF4-FFF2-40B4-BE49-F238E27FC236}">
                <a16:creationId xmlns:a16="http://schemas.microsoft.com/office/drawing/2014/main" id="{AF440A9D-FCA2-47C7-B406-C07EF866E6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013553"/>
              </p:ext>
            </p:extLst>
          </p:nvPr>
        </p:nvGraphicFramePr>
        <p:xfrm>
          <a:off x="6755630" y="1518057"/>
          <a:ext cx="4262526" cy="4123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8491">
                  <a:extLst>
                    <a:ext uri="{9D8B030D-6E8A-4147-A177-3AD203B41FA5}">
                      <a16:colId xmlns:a16="http://schemas.microsoft.com/office/drawing/2014/main" val="1606115086"/>
                    </a:ext>
                  </a:extLst>
                </a:gridCol>
                <a:gridCol w="826520">
                  <a:extLst>
                    <a:ext uri="{9D8B030D-6E8A-4147-A177-3AD203B41FA5}">
                      <a16:colId xmlns:a16="http://schemas.microsoft.com/office/drawing/2014/main" val="398516109"/>
                    </a:ext>
                  </a:extLst>
                </a:gridCol>
                <a:gridCol w="852505">
                  <a:extLst>
                    <a:ext uri="{9D8B030D-6E8A-4147-A177-3AD203B41FA5}">
                      <a16:colId xmlns:a16="http://schemas.microsoft.com/office/drawing/2014/main" val="2647289096"/>
                    </a:ext>
                  </a:extLst>
                </a:gridCol>
                <a:gridCol w="852505">
                  <a:extLst>
                    <a:ext uri="{9D8B030D-6E8A-4147-A177-3AD203B41FA5}">
                      <a16:colId xmlns:a16="http://schemas.microsoft.com/office/drawing/2014/main" val="3048663622"/>
                    </a:ext>
                  </a:extLst>
                </a:gridCol>
                <a:gridCol w="852505">
                  <a:extLst>
                    <a:ext uri="{9D8B030D-6E8A-4147-A177-3AD203B41FA5}">
                      <a16:colId xmlns:a16="http://schemas.microsoft.com/office/drawing/2014/main" val="138254071"/>
                    </a:ext>
                  </a:extLst>
                </a:gridCol>
              </a:tblGrid>
              <a:tr h="824755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900910"/>
                  </a:ext>
                </a:extLst>
              </a:tr>
              <a:tr h="824755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579554"/>
                  </a:ext>
                </a:extLst>
              </a:tr>
              <a:tr h="824755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259214"/>
                  </a:ext>
                </a:extLst>
              </a:tr>
              <a:tr h="824755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806318"/>
                  </a:ext>
                </a:extLst>
              </a:tr>
              <a:tr h="824755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999410"/>
                  </a:ext>
                </a:extLst>
              </a:tr>
            </a:tbl>
          </a:graphicData>
        </a:graphic>
      </p:graphicFrame>
      <p:sp>
        <p:nvSpPr>
          <p:cNvPr id="3" name="Titre 1">
            <a:extLst>
              <a:ext uri="{FF2B5EF4-FFF2-40B4-BE49-F238E27FC236}">
                <a16:creationId xmlns:a16="http://schemas.microsoft.com/office/drawing/2014/main" id="{6F82F0E7-FD6E-40C5-8157-7DA2177E1743}"/>
              </a:ext>
            </a:extLst>
          </p:cNvPr>
          <p:cNvSpPr txBox="1">
            <a:spLocks/>
          </p:cNvSpPr>
          <p:nvPr/>
        </p:nvSpPr>
        <p:spPr>
          <a:xfrm>
            <a:off x="1224880" y="1256836"/>
            <a:ext cx="10515600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3D6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fr-FR" sz="3200" b="1" dirty="0">
                <a:solidFill>
                  <a:srgbClr val="4996BD"/>
                </a:solidFill>
                <a:latin typeface="Arial Nova"/>
              </a:rPr>
              <a:t>Attention visuel</a:t>
            </a:r>
            <a:endParaRPr lang="fr-FR" sz="3200" b="1" dirty="0">
              <a:solidFill>
                <a:srgbClr val="4996BD"/>
              </a:solidFill>
              <a:latin typeface="Arial Nova" panose="020B050402020202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92E2B54-D82F-422C-9EEB-282318BD8604}"/>
              </a:ext>
            </a:extLst>
          </p:cNvPr>
          <p:cNvSpPr txBox="1"/>
          <p:nvPr/>
        </p:nvSpPr>
        <p:spPr>
          <a:xfrm>
            <a:off x="1879990" y="4802072"/>
            <a:ext cx="3364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Source: miratech.fr</a:t>
            </a:r>
          </a:p>
        </p:txBody>
      </p:sp>
    </p:spTree>
    <p:extLst>
      <p:ext uri="{BB962C8B-B14F-4D97-AF65-F5344CB8AC3E}">
        <p14:creationId xmlns:p14="http://schemas.microsoft.com/office/powerpoint/2010/main" val="27310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CE2FC9-BF96-4941-8044-2AA897195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5529"/>
            <a:ext cx="10515600" cy="1325563"/>
          </a:xfrm>
        </p:spPr>
        <p:txBody>
          <a:bodyPr/>
          <a:lstStyle/>
          <a:p>
            <a:r>
              <a:rPr lang="fr-FR" dirty="0"/>
              <a:t>Charte Ergonomique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5B1FDE-96BC-422D-94FD-64C702C0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B072-A181-410C-A76C-B9216BBD200E}" type="datetime1">
              <a:rPr lang="en-US" smtClean="0"/>
              <a:pPr/>
              <a:t>6/25/2021</a:t>
            </a:fld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187DD42-425E-4585-8DD8-610968812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6058" y="6356350"/>
            <a:ext cx="627742" cy="365125"/>
          </a:xfrm>
        </p:spPr>
        <p:txBody>
          <a:bodyPr/>
          <a:lstStyle/>
          <a:p>
            <a:fld id="{4854181D-6920-4594-9A5D-6CE56DC9F8B2}" type="slidenum">
              <a:rPr lang="en-US" smtClean="0"/>
              <a:t>15</a:t>
            </a:fld>
            <a:endParaRPr lang="en-US"/>
          </a:p>
        </p:txBody>
      </p:sp>
      <p:pic>
        <p:nvPicPr>
          <p:cNvPr id="8" name="Image 9">
            <a:extLst>
              <a:ext uri="{FF2B5EF4-FFF2-40B4-BE49-F238E27FC236}">
                <a16:creationId xmlns:a16="http://schemas.microsoft.com/office/drawing/2014/main" id="{45556B05-D3D5-4068-8E6E-927C07DFA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1113" b="26189"/>
          <a:stretch/>
        </p:blipFill>
        <p:spPr>
          <a:xfrm>
            <a:off x="9304872" y="1339120"/>
            <a:ext cx="2842372" cy="4944078"/>
          </a:xfrm>
        </p:spPr>
      </p:pic>
      <p:pic>
        <p:nvPicPr>
          <p:cNvPr id="6" name="Image 9">
            <a:extLst>
              <a:ext uri="{FF2B5EF4-FFF2-40B4-BE49-F238E27FC236}">
                <a16:creationId xmlns:a16="http://schemas.microsoft.com/office/drawing/2014/main" id="{32BC6F3B-C121-43FB-869E-CB1B8F69B4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30"/>
          <a:stretch/>
        </p:blipFill>
        <p:spPr>
          <a:xfrm>
            <a:off x="448103" y="1339120"/>
            <a:ext cx="8778194" cy="48552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8B4AAF6-7FED-4176-B60D-CE6AF08E913D}"/>
              </a:ext>
            </a:extLst>
          </p:cNvPr>
          <p:cNvSpPr txBox="1"/>
          <p:nvPr/>
        </p:nvSpPr>
        <p:spPr>
          <a:xfrm>
            <a:off x="4626864" y="6283198"/>
            <a:ext cx="3364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Source: visuel de notre projet</a:t>
            </a:r>
          </a:p>
        </p:txBody>
      </p:sp>
    </p:spTree>
    <p:extLst>
      <p:ext uri="{BB962C8B-B14F-4D97-AF65-F5344CB8AC3E}">
        <p14:creationId xmlns:p14="http://schemas.microsoft.com/office/powerpoint/2010/main" val="2876437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8DF87E-6967-4F70-8B66-257DC73E9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Architecture de l’application et Répartition des tâches</a:t>
            </a:r>
          </a:p>
        </p:txBody>
      </p:sp>
      <p:pic>
        <p:nvPicPr>
          <p:cNvPr id="6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B935EE30-8431-483E-9F07-A9601B655B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2834" y="1693545"/>
            <a:ext cx="5963972" cy="4842968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7CE951-A192-4260-B855-119588F8E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B072-A181-410C-A76C-B9216BBD200E}" type="datetime1">
              <a:rPr lang="en-US" smtClean="0"/>
              <a:pPr/>
              <a:t>6/25/2021</a:t>
            </a:fld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75C830D-C586-443B-8805-C1C886848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97030" y="6356350"/>
            <a:ext cx="656770" cy="365125"/>
          </a:xfrm>
        </p:spPr>
        <p:txBody>
          <a:bodyPr/>
          <a:lstStyle/>
          <a:p>
            <a:fld id="{4854181D-6920-4594-9A5D-6CE56DC9F8B2}" type="slidenum">
              <a:rPr lang="en-US" smtClean="0"/>
              <a:t>16</a:t>
            </a:fld>
            <a:endParaRPr lang="en-US"/>
          </a:p>
        </p:txBody>
      </p:sp>
      <p:sp>
        <p:nvSpPr>
          <p:cNvPr id="9" name="Accolade ouvrante 8">
            <a:extLst>
              <a:ext uri="{FF2B5EF4-FFF2-40B4-BE49-F238E27FC236}">
                <a16:creationId xmlns:a16="http://schemas.microsoft.com/office/drawing/2014/main" id="{68C04FD7-29F7-4BDE-B9CE-F9162DAF292D}"/>
              </a:ext>
            </a:extLst>
          </p:cNvPr>
          <p:cNvSpPr/>
          <p:nvPr/>
        </p:nvSpPr>
        <p:spPr>
          <a:xfrm>
            <a:off x="2887317" y="2200581"/>
            <a:ext cx="430161" cy="1634612"/>
          </a:xfrm>
          <a:prstGeom prst="leftBrace">
            <a:avLst/>
          </a:prstGeom>
          <a:ln>
            <a:solidFill>
              <a:srgbClr val="003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7A00E48-9C32-4643-9A07-C9B72683B401}"/>
              </a:ext>
            </a:extLst>
          </p:cNvPr>
          <p:cNvSpPr txBox="1"/>
          <p:nvPr/>
        </p:nvSpPr>
        <p:spPr>
          <a:xfrm>
            <a:off x="200025" y="2756411"/>
            <a:ext cx="259571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/>
              <a:t>Julien et Hugo</a:t>
            </a:r>
          </a:p>
        </p:txBody>
      </p:sp>
      <p:sp>
        <p:nvSpPr>
          <p:cNvPr id="12" name="Accolade fermante 11">
            <a:extLst>
              <a:ext uri="{FF2B5EF4-FFF2-40B4-BE49-F238E27FC236}">
                <a16:creationId xmlns:a16="http://schemas.microsoft.com/office/drawing/2014/main" id="{00EBB455-D8F8-4608-AA24-EF84252FEE4A}"/>
              </a:ext>
            </a:extLst>
          </p:cNvPr>
          <p:cNvSpPr/>
          <p:nvPr/>
        </p:nvSpPr>
        <p:spPr>
          <a:xfrm>
            <a:off x="8494777" y="2965653"/>
            <a:ext cx="294967" cy="1142999"/>
          </a:xfrm>
          <a:prstGeom prst="rightBrace">
            <a:avLst/>
          </a:prstGeom>
          <a:ln>
            <a:solidFill>
              <a:srgbClr val="003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682B082-8395-47FA-9B1E-5FDD00AC5E76}"/>
              </a:ext>
            </a:extLst>
          </p:cNvPr>
          <p:cNvSpPr txBox="1"/>
          <p:nvPr/>
        </p:nvSpPr>
        <p:spPr>
          <a:xfrm>
            <a:off x="8876992" y="3284895"/>
            <a:ext cx="321023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>
                <a:ea typeface="+mn-lt"/>
                <a:cs typeface="+mn-lt"/>
              </a:rPr>
              <a:t>Tanguy et Frederic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49FD53E-4C3F-45A6-BB7C-2E5B135B07EF}"/>
              </a:ext>
            </a:extLst>
          </p:cNvPr>
          <p:cNvSpPr txBox="1"/>
          <p:nvPr/>
        </p:nvSpPr>
        <p:spPr>
          <a:xfrm>
            <a:off x="3003755" y="4109883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Classes java qui font le lien entre le serveur et la page web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7FB29D4-C3F6-4EED-B269-DB0A7CAA0EA3}"/>
              </a:ext>
            </a:extLst>
          </p:cNvPr>
          <p:cNvSpPr txBox="1"/>
          <p:nvPr/>
        </p:nvSpPr>
        <p:spPr>
          <a:xfrm>
            <a:off x="3019828" y="6304526"/>
            <a:ext cx="3364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Source: visuel de notre projet</a:t>
            </a:r>
          </a:p>
        </p:txBody>
      </p:sp>
    </p:spTree>
    <p:extLst>
      <p:ext uri="{BB962C8B-B14F-4D97-AF65-F5344CB8AC3E}">
        <p14:creationId xmlns:p14="http://schemas.microsoft.com/office/powerpoint/2010/main" val="2750536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8DF87E-6967-4F70-8B66-257DC73E9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Architecture de l’application 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7CE951-A192-4260-B855-119588F8E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B072-A181-410C-A76C-B9216BBD200E}" type="datetime1">
              <a:rPr lang="en-US" smtClean="0"/>
              <a:pPr/>
              <a:t>6/25/2021</a:t>
            </a:fld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75C830D-C586-443B-8805-C1C886848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97030" y="6356350"/>
            <a:ext cx="656770" cy="365125"/>
          </a:xfrm>
        </p:spPr>
        <p:txBody>
          <a:bodyPr/>
          <a:lstStyle/>
          <a:p>
            <a:fld id="{4854181D-6920-4594-9A5D-6CE56DC9F8B2}" type="slidenum">
              <a:rPr lang="en-US" smtClean="0"/>
              <a:t>17</a:t>
            </a:fld>
            <a:endParaRPr lang="en-US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3761AF84-36F0-43A1-9382-7579995DDE12}"/>
              </a:ext>
            </a:extLst>
          </p:cNvPr>
          <p:cNvSpPr txBox="1">
            <a:spLocks/>
          </p:cNvSpPr>
          <p:nvPr/>
        </p:nvSpPr>
        <p:spPr>
          <a:xfrm>
            <a:off x="1224880" y="1256836"/>
            <a:ext cx="10515600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3D6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fr-FR" sz="3200" b="1">
                <a:solidFill>
                  <a:srgbClr val="4996BD"/>
                </a:solidFill>
                <a:latin typeface="Arial Nova"/>
              </a:rPr>
              <a:t>MCD</a:t>
            </a:r>
            <a:endParaRPr lang="fr-FR" sz="3200" b="1" dirty="0">
              <a:solidFill>
                <a:srgbClr val="4996BD"/>
              </a:solidFill>
              <a:latin typeface="Arial Nova" panose="020B0504020202020204" pitchFamily="34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4887EB5-3122-47AB-80FC-E3AA2B6CB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821" y="1512944"/>
            <a:ext cx="9208174" cy="4979931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1975CCF3-1562-4175-ABD5-E75490C5A08A}"/>
              </a:ext>
            </a:extLst>
          </p:cNvPr>
          <p:cNvSpPr txBox="1"/>
          <p:nvPr/>
        </p:nvSpPr>
        <p:spPr>
          <a:xfrm>
            <a:off x="7348654" y="3810049"/>
            <a:ext cx="568712" cy="379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XT</a:t>
            </a:r>
          </a:p>
        </p:txBody>
      </p:sp>
    </p:spTree>
    <p:extLst>
      <p:ext uri="{BB962C8B-B14F-4D97-AF65-F5344CB8AC3E}">
        <p14:creationId xmlns:p14="http://schemas.microsoft.com/office/powerpoint/2010/main" val="2544498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5898C0-0BEB-475D-99F0-E2BD4394F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Répartition</a:t>
            </a:r>
            <a:r>
              <a:rPr lang="en-GB" dirty="0"/>
              <a:t> des taches</a:t>
            </a:r>
            <a:br>
              <a:rPr lang="en-GB" dirty="0"/>
            </a:br>
            <a:endParaRPr lang="en-GB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73FB76-0FD8-4873-B83D-E4A361DB8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B072-A181-410C-A76C-B9216BBD200E}" type="datetime1">
              <a:rPr lang="en-US" smtClean="0"/>
              <a:pPr/>
              <a:t>6/25/2021</a:t>
            </a:fld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1BB82B-628E-4DA2-BD8A-0A38077E9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7473" y="6459576"/>
            <a:ext cx="626327" cy="261899"/>
          </a:xfrm>
        </p:spPr>
        <p:txBody>
          <a:bodyPr/>
          <a:lstStyle/>
          <a:p>
            <a:fld id="{4854181D-6920-4594-9A5D-6CE56DC9F8B2}" type="slidenum">
              <a:rPr lang="en-US" smtClean="0"/>
              <a:t>18</a:t>
            </a:fld>
            <a:endParaRPr lang="en-US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6915E2D-DEA7-43EE-883B-8774D63F3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0601"/>
            <a:ext cx="12192000" cy="385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330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9AE5FD-D3E1-4953-92B5-05D581729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Avenir Next LT Pro Demi"/>
              </a:rPr>
              <a:t>Outils et langages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FA2CAF-0912-45C1-85F5-EBE39B88B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fr-FR" sz="2400" i="1"/>
              <a:t>Java</a:t>
            </a:r>
          </a:p>
          <a:p>
            <a:pPr lvl="1" algn="just"/>
            <a:r>
              <a:rPr lang="fr-FR" sz="2000" i="1"/>
              <a:t>Gestion des servlet</a:t>
            </a:r>
          </a:p>
          <a:p>
            <a:pPr lvl="1" algn="just"/>
            <a:r>
              <a:rPr lang="fr-FR" sz="2000" i="1"/>
              <a:t>Communication à la base de données</a:t>
            </a:r>
          </a:p>
          <a:p>
            <a:pPr algn="just">
              <a:buClr>
                <a:srgbClr val="003D60"/>
              </a:buClr>
            </a:pPr>
            <a:r>
              <a:rPr lang="fr-FR" sz="2400" i="1"/>
              <a:t>SQL</a:t>
            </a:r>
          </a:p>
          <a:p>
            <a:pPr lvl="1" algn="just"/>
            <a:r>
              <a:rPr lang="fr-FR" sz="2000" i="1"/>
              <a:t>Initialisation de la base de données</a:t>
            </a:r>
          </a:p>
          <a:p>
            <a:pPr lvl="1" algn="just"/>
            <a:r>
              <a:rPr lang="fr-FR" sz="2000" i="1"/>
              <a:t>Intégré à Java dans le JDBC</a:t>
            </a:r>
          </a:p>
          <a:p>
            <a:pPr algn="just">
              <a:buClr>
                <a:srgbClr val="003D60"/>
              </a:buClr>
            </a:pPr>
            <a:r>
              <a:rPr lang="fr-FR" sz="2400" i="1"/>
              <a:t>JSP</a:t>
            </a:r>
          </a:p>
          <a:p>
            <a:pPr lvl="1" algn="just"/>
            <a:r>
              <a:rPr lang="fr-FR" sz="2000" i="1"/>
              <a:t>Gestion des affichages HTML des IHM</a:t>
            </a:r>
          </a:p>
          <a:p>
            <a:pPr lvl="1" algn="just"/>
            <a:r>
              <a:rPr lang="fr-FR" sz="2000" i="1"/>
              <a:t>HTML, JavaScript, CSS</a:t>
            </a:r>
          </a:p>
          <a:p>
            <a:pPr lvl="2" algn="just"/>
            <a:endParaRPr lang="fr-FR" sz="1600" i="1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844CF4-E28B-4AF8-A280-BF65241DB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B072-A181-410C-A76C-B9216BBD200E}" type="datetime1">
              <a:rPr lang="en-US" smtClean="0"/>
              <a:pPr/>
              <a:t>6/25/2021</a:t>
            </a:fld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778BE88-901D-426B-993A-A698F49F7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6058" y="6356350"/>
            <a:ext cx="627742" cy="365125"/>
          </a:xfrm>
        </p:spPr>
        <p:txBody>
          <a:bodyPr/>
          <a:lstStyle/>
          <a:p>
            <a:fld id="{4854181D-6920-4594-9A5D-6CE56DC9F8B2}" type="slidenum">
              <a:rPr lang="en-US" smtClean="0"/>
              <a:t>19</a:t>
            </a:fld>
            <a:endParaRPr lang="en-US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9A919AE-AEF2-4765-BADE-490C0D3D082E}"/>
              </a:ext>
            </a:extLst>
          </p:cNvPr>
          <p:cNvSpPr txBox="1">
            <a:spLocks/>
          </p:cNvSpPr>
          <p:nvPr/>
        </p:nvSpPr>
        <p:spPr>
          <a:xfrm>
            <a:off x="1238249" y="1263518"/>
            <a:ext cx="10515600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3D6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fr-FR" sz="3200" b="1">
                <a:solidFill>
                  <a:srgbClr val="4996BD"/>
                </a:solidFill>
                <a:latin typeface="Arial Nova"/>
              </a:rPr>
              <a:t>Langages</a:t>
            </a:r>
            <a:endParaRPr lang="fr-FR"/>
          </a:p>
        </p:txBody>
      </p:sp>
      <p:pic>
        <p:nvPicPr>
          <p:cNvPr id="7" name="Image 7">
            <a:extLst>
              <a:ext uri="{FF2B5EF4-FFF2-40B4-BE49-F238E27FC236}">
                <a16:creationId xmlns:a16="http://schemas.microsoft.com/office/drawing/2014/main" id="{C80EB628-0A60-4B33-94A0-7CA314422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305" y="789066"/>
            <a:ext cx="1509365" cy="2808017"/>
          </a:xfrm>
          <a:prstGeom prst="rect">
            <a:avLst/>
          </a:prstGeom>
        </p:spPr>
      </p:pic>
      <p:pic>
        <p:nvPicPr>
          <p:cNvPr id="8" name="Image 8">
            <a:extLst>
              <a:ext uri="{FF2B5EF4-FFF2-40B4-BE49-F238E27FC236}">
                <a16:creationId xmlns:a16="http://schemas.microsoft.com/office/drawing/2014/main" id="{2BA5278B-D719-4928-ADEB-8EA1B2C3F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9522" y="2491778"/>
            <a:ext cx="2102005" cy="2208980"/>
          </a:xfrm>
          <a:prstGeom prst="rect">
            <a:avLst/>
          </a:prstGeom>
        </p:spPr>
      </p:pic>
      <p:pic>
        <p:nvPicPr>
          <p:cNvPr id="9" name="Image 9">
            <a:extLst>
              <a:ext uri="{FF2B5EF4-FFF2-40B4-BE49-F238E27FC236}">
                <a16:creationId xmlns:a16="http://schemas.microsoft.com/office/drawing/2014/main" id="{A8F9EFA3-AB37-4CC9-9D8E-FE4A6BF19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180" y="4008863"/>
            <a:ext cx="2343615" cy="234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63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AE5A632B-B15A-489E-8337-BC0F40DB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Arc 68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05262" y="859948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C96DC49-6E73-4CEE-B601-90C785F3E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Sommaire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651547D7-AD18-407B-A5F4-F8225B5DC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5452" y="434266"/>
            <a:ext cx="7217701" cy="5922084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2EE09A-CCE4-4915-9B9F-4C26EF7666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E78B072-A181-410C-A76C-B9216BBD200E}" type="datetime1">
              <a:rPr lang="en-US" sz="12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6/25/2021</a:t>
            </a:fld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14A3D05-2248-4A43-BA19-47719388C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3274" y="6356350"/>
            <a:ext cx="390525" cy="365125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4854181D-6920-4594-9A5D-6CE56DC9F8B2}" type="slidenum">
              <a:rPr lang="en-US" sz="12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sz="1200">
              <a:solidFill>
                <a:srgbClr val="FFFFFF"/>
              </a:solidFill>
            </a:endParaRPr>
          </a:p>
        </p:txBody>
      </p:sp>
      <p:graphicFrame>
        <p:nvGraphicFramePr>
          <p:cNvPr id="53" name="Espace réservé du contenu 2">
            <a:extLst>
              <a:ext uri="{FF2B5EF4-FFF2-40B4-BE49-F238E27FC236}">
                <a16:creationId xmlns:a16="http://schemas.microsoft.com/office/drawing/2014/main" id="{C3E7E60A-D5B1-4974-80B4-874B8787D2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499033"/>
              </p:ext>
            </p:extLst>
          </p:nvPr>
        </p:nvGraphicFramePr>
        <p:xfrm>
          <a:off x="4763911" y="609600"/>
          <a:ext cx="6735443" cy="5564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97284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9AE5FD-D3E1-4953-92B5-05D581729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Avenir Next LT Pro Demi"/>
              </a:rPr>
              <a:t>Outils et langages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FA2CAF-0912-45C1-85F5-EBE39B88B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fr-FR" sz="2400" i="1"/>
              <a:t>IDE</a:t>
            </a:r>
          </a:p>
          <a:p>
            <a:pPr lvl="1" algn="just"/>
            <a:r>
              <a:rPr lang="fr-FR" sz="2000" i="1"/>
              <a:t>Eclipse</a:t>
            </a:r>
          </a:p>
          <a:p>
            <a:pPr lvl="1" algn="just"/>
            <a:r>
              <a:rPr lang="fr-FR" sz="2000" i="1"/>
              <a:t>Intellij</a:t>
            </a:r>
          </a:p>
          <a:p>
            <a:pPr algn="just">
              <a:buClr>
                <a:srgbClr val="003D60"/>
              </a:buClr>
            </a:pPr>
            <a:r>
              <a:rPr lang="fr-FR" sz="2400" i="1"/>
              <a:t>Gestion de la base de données</a:t>
            </a:r>
          </a:p>
          <a:p>
            <a:pPr lvl="1" algn="just"/>
            <a:r>
              <a:rPr lang="fr-FR" sz="2000" i="1"/>
              <a:t>Tomcat Apache</a:t>
            </a:r>
          </a:p>
          <a:p>
            <a:pPr lvl="1" algn="just"/>
            <a:r>
              <a:rPr lang="fr-FR" sz="2000" i="1"/>
              <a:t>Oracle Express 11g (SQL Plus)</a:t>
            </a:r>
          </a:p>
          <a:p>
            <a:pPr algn="just">
              <a:buClr>
                <a:srgbClr val="003D60"/>
              </a:buClr>
            </a:pPr>
            <a:r>
              <a:rPr lang="fr-FR" sz="2400" i="1"/>
              <a:t>Libraries</a:t>
            </a:r>
          </a:p>
          <a:p>
            <a:pPr lvl="1" algn="just"/>
            <a:r>
              <a:rPr lang="fr-FR" sz="2000" i="1"/>
              <a:t>Oracle JDBC</a:t>
            </a:r>
          </a:p>
          <a:p>
            <a:pPr lvl="1" algn="just"/>
            <a:r>
              <a:rPr lang="fr-FR" sz="2000" i="1"/>
              <a:t>Servlet API</a:t>
            </a:r>
          </a:p>
          <a:p>
            <a:pPr lvl="2" algn="just"/>
            <a:endParaRPr lang="fr-FR" sz="1600" i="1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844CF4-E28B-4AF8-A280-BF65241DB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B072-A181-410C-A76C-B9216BBD200E}" type="datetime1">
              <a:rPr lang="en-US" smtClean="0"/>
              <a:pPr/>
              <a:t>6/25/2021</a:t>
            </a:fld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778BE88-901D-426B-993A-A698F49F7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82514" y="6356350"/>
            <a:ext cx="671285" cy="365125"/>
          </a:xfrm>
        </p:spPr>
        <p:txBody>
          <a:bodyPr/>
          <a:lstStyle/>
          <a:p>
            <a:fld id="{4854181D-6920-4594-9A5D-6CE56DC9F8B2}" type="slidenum">
              <a:rPr lang="en-US" smtClean="0"/>
              <a:t>20</a:t>
            </a:fld>
            <a:endParaRPr lang="en-US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9A919AE-AEF2-4765-BADE-490C0D3D082E}"/>
              </a:ext>
            </a:extLst>
          </p:cNvPr>
          <p:cNvSpPr txBox="1">
            <a:spLocks/>
          </p:cNvSpPr>
          <p:nvPr/>
        </p:nvSpPr>
        <p:spPr>
          <a:xfrm>
            <a:off x="1238249" y="1263518"/>
            <a:ext cx="10515600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3D6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fr-FR" sz="3200" b="1">
                <a:solidFill>
                  <a:srgbClr val="4996BD"/>
                </a:solidFill>
                <a:latin typeface="Arial Nova"/>
              </a:rPr>
              <a:t>Outils</a:t>
            </a:r>
            <a:endParaRPr lang="fr-FR"/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965F4DBE-6A01-421A-B4DA-7C60A048B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669" y="1509190"/>
            <a:ext cx="2743198" cy="642937"/>
          </a:xfrm>
          <a:prstGeom prst="rect">
            <a:avLst/>
          </a:prstGeom>
        </p:spPr>
      </p:pic>
      <p:pic>
        <p:nvPicPr>
          <p:cNvPr id="9" name="Image 9">
            <a:extLst>
              <a:ext uri="{FF2B5EF4-FFF2-40B4-BE49-F238E27FC236}">
                <a16:creationId xmlns:a16="http://schemas.microsoft.com/office/drawing/2014/main" id="{9570BCF7-15F2-4EDB-AE8D-DDC03B377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0424" y="1992351"/>
            <a:ext cx="1674542" cy="1674542"/>
          </a:xfrm>
          <a:prstGeom prst="rect">
            <a:avLst/>
          </a:prstGeom>
        </p:spPr>
      </p:pic>
      <p:pic>
        <p:nvPicPr>
          <p:cNvPr id="10" name="Image 10">
            <a:extLst>
              <a:ext uri="{FF2B5EF4-FFF2-40B4-BE49-F238E27FC236}">
                <a16:creationId xmlns:a16="http://schemas.microsoft.com/office/drawing/2014/main" id="{78EF3EA2-EC75-44B2-B32D-41E856FA3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2911" y="2941811"/>
            <a:ext cx="1330713" cy="974376"/>
          </a:xfrm>
          <a:prstGeom prst="rect">
            <a:avLst/>
          </a:prstGeom>
        </p:spPr>
      </p:pic>
      <p:pic>
        <p:nvPicPr>
          <p:cNvPr id="11" name="Image 11">
            <a:extLst>
              <a:ext uri="{FF2B5EF4-FFF2-40B4-BE49-F238E27FC236}">
                <a16:creationId xmlns:a16="http://schemas.microsoft.com/office/drawing/2014/main" id="{823EF2DB-CF3B-4BA7-A876-C5B57ED65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7302" y="4389864"/>
            <a:ext cx="1460810" cy="1488688"/>
          </a:xfrm>
          <a:prstGeom prst="rect">
            <a:avLst/>
          </a:prstGeom>
        </p:spPr>
      </p:pic>
      <p:pic>
        <p:nvPicPr>
          <p:cNvPr id="12" name="Image 12">
            <a:extLst>
              <a:ext uri="{FF2B5EF4-FFF2-40B4-BE49-F238E27FC236}">
                <a16:creationId xmlns:a16="http://schemas.microsoft.com/office/drawing/2014/main" id="{36FDC9C5-2A43-45CC-89A4-579961A077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4853382"/>
            <a:ext cx="2743200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98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9AE5FD-D3E1-4953-92B5-05D581729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Avenir Next LT Pro Demi"/>
              </a:rPr>
              <a:t>Développement de l'application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FA2CAF-0912-45C1-85F5-EBE39B88B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fr-FR" sz="2400" i="1" dirty="0"/>
              <a:t>JDBC (Java Data Base Connectivity)</a:t>
            </a:r>
          </a:p>
          <a:p>
            <a:pPr lvl="1" algn="just"/>
            <a:r>
              <a:rPr lang="fr-FR" sz="2000" i="1" dirty="0"/>
              <a:t>Contrôle des accès à la BD via une classe persistante</a:t>
            </a:r>
          </a:p>
          <a:p>
            <a:pPr lvl="1" algn="just"/>
            <a:r>
              <a:rPr lang="fr-FR" sz="2000" i="1" dirty="0"/>
              <a:t>Optimisation de la communication BD :</a:t>
            </a:r>
          </a:p>
          <a:p>
            <a:pPr lvl="2" algn="just"/>
            <a:r>
              <a:rPr lang="fr-FR" sz="1600" i="1" dirty="0"/>
              <a:t>1 seule méthode pour l'appel à la BD (</a:t>
            </a:r>
            <a:r>
              <a:rPr lang="fr-FR" sz="1600" i="1" dirty="0" err="1"/>
              <a:t>executeSQL</a:t>
            </a:r>
            <a:r>
              <a:rPr lang="fr-FR" sz="1600" i="1" dirty="0"/>
              <a:t>(String </a:t>
            </a:r>
            <a:r>
              <a:rPr lang="fr-FR" sz="1600" i="1" dirty="0" err="1"/>
              <a:t>sqlStatement</a:t>
            </a:r>
            <a:r>
              <a:rPr lang="fr-FR" sz="1600" i="1" dirty="0"/>
              <a:t>, Object[] values))</a:t>
            </a:r>
          </a:p>
          <a:p>
            <a:pPr lvl="2" algn="just"/>
            <a:r>
              <a:rPr lang="fr-FR" sz="1600" i="1" dirty="0"/>
              <a:t>Toutes les méthodes appellent la méthode avec le même format </a:t>
            </a:r>
          </a:p>
          <a:p>
            <a:pPr lvl="2" algn="just"/>
            <a:r>
              <a:rPr lang="fr-FR" sz="1600" i="1" dirty="0"/>
              <a:t>Tous les appels à la BD en </a:t>
            </a:r>
            <a:r>
              <a:rPr lang="fr-FR" sz="1600" i="1" dirty="0" err="1"/>
              <a:t>syncronized</a:t>
            </a:r>
            <a:endParaRPr lang="fr-FR" sz="1600" i="1" dirty="0"/>
          </a:p>
          <a:p>
            <a:pPr lvl="1" algn="just"/>
            <a:r>
              <a:rPr lang="fr-FR" sz="2000" i="1" dirty="0"/>
              <a:t>Assurer l'intégrité des  informations des tables</a:t>
            </a:r>
          </a:p>
          <a:p>
            <a:pPr lvl="2" algn="just"/>
            <a:r>
              <a:rPr lang="fr-FR" sz="1600" i="1" dirty="0"/>
              <a:t>INSERT INTO et UPDATE combinés</a:t>
            </a:r>
          </a:p>
          <a:p>
            <a:pPr lvl="2" algn="just"/>
            <a:r>
              <a:rPr lang="fr-FR" sz="1600" i="1" dirty="0"/>
              <a:t>Gestion des exceptions</a:t>
            </a:r>
          </a:p>
          <a:p>
            <a:pPr lvl="2" algn="just"/>
            <a:endParaRPr lang="fr-FR" sz="1600" i="1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844CF4-E28B-4AF8-A280-BF65241DB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B072-A181-410C-A76C-B9216BBD200E}" type="datetime1">
              <a:rPr lang="en-US" smtClean="0"/>
              <a:pPr/>
              <a:t>6/25/2021</a:t>
            </a:fld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778BE88-901D-426B-993A-A698F49F7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82514" y="6356350"/>
            <a:ext cx="671285" cy="365125"/>
          </a:xfrm>
        </p:spPr>
        <p:txBody>
          <a:bodyPr/>
          <a:lstStyle/>
          <a:p>
            <a:fld id="{4854181D-6920-4594-9A5D-6CE56DC9F8B2}" type="slidenum">
              <a:rPr lang="en-US" smtClean="0"/>
              <a:t>21</a:t>
            </a:fld>
            <a:endParaRPr lang="en-US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9A919AE-AEF2-4765-BADE-490C0D3D082E}"/>
              </a:ext>
            </a:extLst>
          </p:cNvPr>
          <p:cNvSpPr txBox="1">
            <a:spLocks/>
          </p:cNvSpPr>
          <p:nvPr/>
        </p:nvSpPr>
        <p:spPr>
          <a:xfrm>
            <a:off x="1238249" y="1263518"/>
            <a:ext cx="10515600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3D6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fr-FR" sz="3200" b="1">
                <a:solidFill>
                  <a:srgbClr val="4996BD"/>
                </a:solidFill>
                <a:latin typeface="Arial Nova"/>
              </a:rPr>
              <a:t>Accès base de données</a:t>
            </a:r>
            <a:endParaRPr lang="fr-FR"/>
          </a:p>
        </p:txBody>
      </p:sp>
      <p:pic>
        <p:nvPicPr>
          <p:cNvPr id="7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34CCBACC-1786-45DA-BA02-FFFDEA21E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961" y="4478859"/>
            <a:ext cx="4815468" cy="153372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84E2470-F8A5-47EB-B5B5-35257E0F29F4}"/>
              </a:ext>
            </a:extLst>
          </p:cNvPr>
          <p:cNvSpPr txBox="1"/>
          <p:nvPr/>
        </p:nvSpPr>
        <p:spPr>
          <a:xfrm>
            <a:off x="6805961" y="6035156"/>
            <a:ext cx="3364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Source: code de notre projet</a:t>
            </a:r>
          </a:p>
        </p:txBody>
      </p:sp>
    </p:spTree>
    <p:extLst>
      <p:ext uri="{BB962C8B-B14F-4D97-AF65-F5344CB8AC3E}">
        <p14:creationId xmlns:p14="http://schemas.microsoft.com/office/powerpoint/2010/main" val="100521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omment être le candidat idéal ? - LB développement Outre mer">
            <a:extLst>
              <a:ext uri="{FF2B5EF4-FFF2-40B4-BE49-F238E27FC236}">
                <a16:creationId xmlns:a16="http://schemas.microsoft.com/office/drawing/2014/main" id="{5EDA1DE1-99E9-4576-B64A-27F6AF442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944" y="2161912"/>
            <a:ext cx="5513917" cy="385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CFDBB00-2D8A-47D9-85EB-2D6AE77EB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Avenir Next LT Pro Demi"/>
              </a:rPr>
              <a:t>Développement de l'application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E8484D-1695-4C64-AD2E-E33DEB4A4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Niveau d’étude</a:t>
            </a:r>
          </a:p>
          <a:p>
            <a:pPr marL="0" indent="0">
              <a:buNone/>
            </a:pPr>
            <a:endParaRPr lang="fr-FR"/>
          </a:p>
          <a:p>
            <a:r>
              <a:rPr lang="fr-FR"/>
              <a:t>Secteur de recherche</a:t>
            </a:r>
          </a:p>
          <a:p>
            <a:pPr marL="0" indent="0">
              <a:buNone/>
            </a:pPr>
            <a:endParaRPr lang="fr-FR"/>
          </a:p>
          <a:p>
            <a:r>
              <a:rPr lang="fr-FR"/>
              <a:t>Date de disponibilité</a:t>
            </a:r>
          </a:p>
          <a:p>
            <a:pPr marL="0" indent="0">
              <a:buNone/>
            </a:pPr>
            <a:endParaRPr lang="fr-FR"/>
          </a:p>
          <a:p>
            <a:r>
              <a:rPr lang="fr-FR"/>
              <a:t>Type de recherche de stage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D2A4C60-7AA6-47B0-AE50-0A95AF81D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B072-A181-410C-A76C-B9216BBD200E}" type="datetime1">
              <a:rPr lang="en-US" smtClean="0"/>
              <a:pPr/>
              <a:t>6/25/2021</a:t>
            </a:fld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5F8800-901C-4435-BB18-07DAF2086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1544" y="6356350"/>
            <a:ext cx="642256" cy="365125"/>
          </a:xfrm>
        </p:spPr>
        <p:txBody>
          <a:bodyPr/>
          <a:lstStyle/>
          <a:p>
            <a:fld id="{4854181D-6920-4594-9A5D-6CE56DC9F8B2}" type="slidenum">
              <a:rPr lang="en-US" smtClean="0"/>
              <a:t>22</a:t>
            </a:fld>
            <a:endParaRPr lang="en-US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96A967AB-3406-4A03-A02B-39E046DAA27C}"/>
              </a:ext>
            </a:extLst>
          </p:cNvPr>
          <p:cNvSpPr txBox="1">
            <a:spLocks/>
          </p:cNvSpPr>
          <p:nvPr/>
        </p:nvSpPr>
        <p:spPr>
          <a:xfrm>
            <a:off x="1238249" y="1263518"/>
            <a:ext cx="10515600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3D6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fr-FR" sz="3200" b="1">
                <a:solidFill>
                  <a:srgbClr val="4996BD"/>
                </a:solidFill>
                <a:latin typeface="Arial Nova"/>
              </a:rPr>
              <a:t>Algorithme de recommandation</a:t>
            </a:r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14F99A0-6DF5-46FC-AA4A-70C6F3E7E00A}"/>
              </a:ext>
            </a:extLst>
          </p:cNvPr>
          <p:cNvSpPr txBox="1"/>
          <p:nvPr/>
        </p:nvSpPr>
        <p:spPr>
          <a:xfrm>
            <a:off x="5321808" y="6073581"/>
            <a:ext cx="3849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Source: banque d’image </a:t>
            </a:r>
            <a:r>
              <a:rPr lang="fr-FR" dirty="0" err="1"/>
              <a:t>pixabay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4432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DCA31860-B594-45D4-97F7-C6EFDB9EE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016" y="1162835"/>
            <a:ext cx="3932237" cy="1600200"/>
          </a:xfrm>
        </p:spPr>
        <p:txBody>
          <a:bodyPr/>
          <a:lstStyle/>
          <a:p>
            <a:r>
              <a:rPr lang="fr-FR" dirty="0">
                <a:latin typeface="Avenir Next LT Pro Demi"/>
              </a:rPr>
              <a:t>Développement de l'application</a:t>
            </a:r>
            <a:endParaRPr lang="fr-FR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941B5BD7-4DC1-4738-9E1A-A1B41E7007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74215" y="3229165"/>
            <a:ext cx="390145" cy="390145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B362B93-D0DC-4C0B-AB7F-6F7B42AE0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B072-A181-410C-A76C-B9216BBD200E}" type="datetime1">
              <a:rPr lang="en-US" smtClean="0"/>
              <a:pPr/>
              <a:t>6/25/2021</a:t>
            </a:fld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441CBA7-B1FB-49B0-9B24-ADC366B8A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23</a:t>
            </a:fld>
            <a:endParaRPr lang="en-US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4528BA8C-90E0-429A-B81E-127D79DB919A}"/>
              </a:ext>
            </a:extLst>
          </p:cNvPr>
          <p:cNvSpPr txBox="1">
            <a:spLocks/>
          </p:cNvSpPr>
          <p:nvPr/>
        </p:nvSpPr>
        <p:spPr>
          <a:xfrm>
            <a:off x="838200" y="2869492"/>
            <a:ext cx="4155621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3D6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fr-FR" sz="3200" b="1" dirty="0">
                <a:solidFill>
                  <a:srgbClr val="4996BD"/>
                </a:solidFill>
                <a:latin typeface="Arial Nova"/>
              </a:rPr>
              <a:t>IHM – Framework </a:t>
            </a:r>
            <a:r>
              <a:rPr lang="fr-FR" sz="3200" b="1" dirty="0" err="1">
                <a:solidFill>
                  <a:srgbClr val="4996BD"/>
                </a:solidFill>
                <a:latin typeface="Arial Nova"/>
              </a:rPr>
              <a:t>Fomantic</a:t>
            </a:r>
            <a:r>
              <a:rPr lang="fr-FR" sz="3200" b="1" dirty="0">
                <a:solidFill>
                  <a:srgbClr val="4996BD"/>
                </a:solidFill>
                <a:latin typeface="Arial Nova"/>
              </a:rPr>
              <a:t> </a:t>
            </a:r>
            <a:r>
              <a:rPr lang="fr-FR" sz="3200" b="1" dirty="0" err="1">
                <a:solidFill>
                  <a:srgbClr val="4996BD"/>
                </a:solidFill>
                <a:latin typeface="Arial Nova"/>
              </a:rPr>
              <a:t>ui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4592CAC-984A-4F31-BF28-5BB695F1F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953" y="424655"/>
            <a:ext cx="5637212" cy="5999164"/>
          </a:xfrm>
          <a:prstGeom prst="rect">
            <a:avLst/>
          </a:prstGeom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CBF791D1-E725-48F0-9B9C-A5FC7C22F13E}"/>
              </a:ext>
            </a:extLst>
          </p:cNvPr>
          <p:cNvGrpSpPr/>
          <p:nvPr/>
        </p:nvGrpSpPr>
        <p:grpSpPr>
          <a:xfrm>
            <a:off x="10425865" y="2869492"/>
            <a:ext cx="1524762" cy="1371610"/>
            <a:chOff x="1299179" y="2745472"/>
            <a:chExt cx="1524762" cy="1371610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AEF73310-FF25-4958-963B-564CFE161BA0}"/>
                </a:ext>
              </a:extLst>
            </p:cNvPr>
            <p:cNvSpPr txBox="1"/>
            <p:nvPr/>
          </p:nvSpPr>
          <p:spPr>
            <a:xfrm>
              <a:off x="1299179" y="3747750"/>
              <a:ext cx="15247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800" b="1" dirty="0" err="1">
                  <a:solidFill>
                    <a:srgbClr val="48BCB1"/>
                  </a:solidFill>
                  <a:latin typeface="Arial Nova"/>
                </a:rPr>
                <a:t>Fomantic</a:t>
              </a:r>
              <a:r>
                <a:rPr lang="fr-FR" sz="1800" b="1" dirty="0">
                  <a:solidFill>
                    <a:srgbClr val="48BCB1"/>
                  </a:solidFill>
                  <a:latin typeface="Arial Nova"/>
                </a:rPr>
                <a:t> </a:t>
              </a:r>
              <a:r>
                <a:rPr lang="fr-FR" sz="1800" b="1" dirty="0" err="1">
                  <a:solidFill>
                    <a:srgbClr val="48BCB1"/>
                  </a:solidFill>
                  <a:latin typeface="Arial Nova"/>
                </a:rPr>
                <a:t>ui</a:t>
              </a:r>
              <a:endParaRPr lang="fr-FR" dirty="0">
                <a:solidFill>
                  <a:srgbClr val="48BCB1"/>
                </a:solidFill>
              </a:endParaRPr>
            </a:p>
          </p:txBody>
        </p:sp>
        <p:pic>
          <p:nvPicPr>
            <p:cNvPr id="1027" name="Picture 3" descr="Fomantic-UI (@fomanticui) | Twitter">
              <a:extLst>
                <a:ext uri="{FF2B5EF4-FFF2-40B4-BE49-F238E27FC236}">
                  <a16:creationId xmlns:a16="http://schemas.microsoft.com/office/drawing/2014/main" id="{C9B2FE24-E24D-469E-A394-3E1AC6350F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7867" y="2745472"/>
              <a:ext cx="967385" cy="9673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B2D1FF95-3118-4DF8-B83F-6EEEE7097323}"/>
              </a:ext>
            </a:extLst>
          </p:cNvPr>
          <p:cNvSpPr txBox="1"/>
          <p:nvPr/>
        </p:nvSpPr>
        <p:spPr>
          <a:xfrm>
            <a:off x="4578952" y="6423819"/>
            <a:ext cx="4031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Source: </a:t>
            </a:r>
            <a:r>
              <a:rPr lang="fr-FR" dirty="0" err="1"/>
              <a:t>Fomantic</a:t>
            </a:r>
            <a:r>
              <a:rPr lang="fr-FR" dirty="0"/>
              <a:t> UI (site internet)</a:t>
            </a:r>
          </a:p>
        </p:txBody>
      </p:sp>
    </p:spTree>
    <p:extLst>
      <p:ext uri="{BB962C8B-B14F-4D97-AF65-F5344CB8AC3E}">
        <p14:creationId xmlns:p14="http://schemas.microsoft.com/office/powerpoint/2010/main" val="1699725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9">
            <a:extLst>
              <a:ext uri="{FF2B5EF4-FFF2-40B4-BE49-F238E27FC236}">
                <a16:creationId xmlns:a16="http://schemas.microsoft.com/office/drawing/2014/main" id="{78707082-1229-49BB-ADEB-7108D05209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59361"/>
          <a:stretch/>
        </p:blipFill>
        <p:spPr>
          <a:xfrm>
            <a:off x="4989854" y="280659"/>
            <a:ext cx="5547517" cy="6075691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DCA31860-B594-45D4-97F7-C6EFDB9EE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016" y="1162835"/>
            <a:ext cx="3932237" cy="1600200"/>
          </a:xfrm>
        </p:spPr>
        <p:txBody>
          <a:bodyPr/>
          <a:lstStyle/>
          <a:p>
            <a:r>
              <a:rPr lang="fr-FR" dirty="0">
                <a:latin typeface="Avenir Next LT Pro Demi"/>
              </a:rPr>
              <a:t>Développement de l'application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B362B93-D0DC-4C0B-AB7F-6F7B42AE0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B072-A181-410C-A76C-B9216BBD200E}" type="datetime1">
              <a:rPr lang="en-US" smtClean="0"/>
              <a:pPr/>
              <a:t>6/25/2021</a:t>
            </a:fld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441CBA7-B1FB-49B0-9B24-ADC366B8A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24</a:t>
            </a:fld>
            <a:endParaRPr lang="en-US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4528BA8C-90E0-429A-B81E-127D79DB919A}"/>
              </a:ext>
            </a:extLst>
          </p:cNvPr>
          <p:cNvSpPr txBox="1">
            <a:spLocks/>
          </p:cNvSpPr>
          <p:nvPr/>
        </p:nvSpPr>
        <p:spPr>
          <a:xfrm>
            <a:off x="423332" y="2763035"/>
            <a:ext cx="4155621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3D6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fr-FR" sz="3200" b="1" dirty="0">
                <a:solidFill>
                  <a:srgbClr val="4996BD"/>
                </a:solidFill>
                <a:latin typeface="Arial Nova"/>
              </a:rPr>
              <a:t>IHM – JSP, HTML et CSS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6A1DD8C-7321-43A5-AD51-96BF689A3F83}"/>
              </a:ext>
            </a:extLst>
          </p:cNvPr>
          <p:cNvSpPr txBox="1"/>
          <p:nvPr/>
        </p:nvSpPr>
        <p:spPr>
          <a:xfrm>
            <a:off x="4989854" y="6352143"/>
            <a:ext cx="3364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Source: visuel de notre projet</a:t>
            </a:r>
          </a:p>
        </p:txBody>
      </p:sp>
    </p:spTree>
    <p:extLst>
      <p:ext uri="{BB962C8B-B14F-4D97-AF65-F5344CB8AC3E}">
        <p14:creationId xmlns:p14="http://schemas.microsoft.com/office/powerpoint/2010/main" val="2405466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DE0D06A-43BB-4FC6-8619-C33A3FF58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7C2B6-8FE6-4D99-9E01-B0E9D7C133F9}" type="datetime1">
              <a:rPr lang="en-US" smtClean="0"/>
              <a:t>6/25/2021</a:t>
            </a:fld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3B512C-BB9F-4D16-B6EA-BD59078C0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25</a:t>
            </a:fld>
            <a:endParaRPr lang="en-US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E28D6597-EF46-4EA5-9827-D4B6DB5AB8D7}"/>
              </a:ext>
            </a:extLst>
          </p:cNvPr>
          <p:cNvSpPr txBox="1">
            <a:spLocks/>
          </p:cNvSpPr>
          <p:nvPr/>
        </p:nvSpPr>
        <p:spPr>
          <a:xfrm>
            <a:off x="437016" y="1162835"/>
            <a:ext cx="3932237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003D60"/>
                </a:solidFill>
                <a:latin typeface="Avenir Next LT Pro Demi" panose="020B0704020202020204" pitchFamily="34" charset="0"/>
                <a:ea typeface="+mj-ea"/>
                <a:cs typeface="+mj-cs"/>
              </a:defRPr>
            </a:lvl1pPr>
          </a:lstStyle>
          <a:p>
            <a:r>
              <a:rPr lang="fr-FR">
                <a:latin typeface="Avenir Next LT Pro Demi"/>
              </a:rPr>
              <a:t>Développement de l'application</a:t>
            </a:r>
            <a:endParaRPr lang="fr-FR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1132A295-4A36-47FE-BE77-0643AD26073D}"/>
              </a:ext>
            </a:extLst>
          </p:cNvPr>
          <p:cNvSpPr txBox="1">
            <a:spLocks/>
          </p:cNvSpPr>
          <p:nvPr/>
        </p:nvSpPr>
        <p:spPr>
          <a:xfrm>
            <a:off x="423332" y="2763035"/>
            <a:ext cx="4155621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3D6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fr-FR" sz="3200" b="1" dirty="0">
                <a:solidFill>
                  <a:srgbClr val="4996BD"/>
                </a:solidFill>
                <a:latin typeface="Arial Nova"/>
              </a:rPr>
              <a:t>IHM – JSP, HTML et CSS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9BCD7F1-BE9E-4646-BE86-50CD06B28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510" y="756912"/>
            <a:ext cx="6621979" cy="533781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13B1FB1-1471-43BE-87CD-B96D8106474C}"/>
              </a:ext>
            </a:extLst>
          </p:cNvPr>
          <p:cNvSpPr txBox="1"/>
          <p:nvPr/>
        </p:nvSpPr>
        <p:spPr>
          <a:xfrm>
            <a:off x="5001768" y="6117336"/>
            <a:ext cx="3364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Source: visuel de notre projet</a:t>
            </a:r>
          </a:p>
        </p:txBody>
      </p:sp>
    </p:spTree>
    <p:extLst>
      <p:ext uri="{BB962C8B-B14F-4D97-AF65-F5344CB8AC3E}">
        <p14:creationId xmlns:p14="http://schemas.microsoft.com/office/powerpoint/2010/main" val="2698978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7690330-A540-4D01-95FF-563CD5C40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" r="12378" b="-1967"/>
          <a:stretch/>
        </p:blipFill>
        <p:spPr>
          <a:xfrm>
            <a:off x="838199" y="2593190"/>
            <a:ext cx="10739554" cy="515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B362B93-D0DC-4C0B-AB7F-6F7B42AE0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B072-A181-410C-A76C-B9216BBD200E}" type="datetime1">
              <a:rPr lang="en-US" smtClean="0"/>
              <a:pPr/>
              <a:t>6/25/2021</a:t>
            </a:fld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441CBA7-B1FB-49B0-9B24-ADC366B8A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685799" cy="365125"/>
          </a:xfrm>
        </p:spPr>
        <p:txBody>
          <a:bodyPr/>
          <a:lstStyle/>
          <a:p>
            <a:fld id="{4854181D-6920-4594-9A5D-6CE56DC9F8B2}" type="slidenum">
              <a:rPr lang="en-US" smtClean="0"/>
              <a:t>26</a:t>
            </a:fld>
            <a:endParaRPr lang="en-US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CA31860-B594-45D4-97F7-C6EFDB9EE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>
                <a:latin typeface="Avenir Next LT Pro Demi"/>
              </a:rPr>
              <a:t>Développement de l'application</a:t>
            </a:r>
            <a:endParaRPr lang="fr-FR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4528BA8C-90E0-429A-B81E-127D79DB919A}"/>
              </a:ext>
            </a:extLst>
          </p:cNvPr>
          <p:cNvSpPr txBox="1">
            <a:spLocks/>
          </p:cNvSpPr>
          <p:nvPr/>
        </p:nvSpPr>
        <p:spPr>
          <a:xfrm>
            <a:off x="838199" y="1263518"/>
            <a:ext cx="10915650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3D6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fr-FR" sz="3200" b="1">
                <a:solidFill>
                  <a:srgbClr val="4996BD"/>
                </a:solidFill>
                <a:latin typeface="Arial Nova"/>
              </a:rPr>
              <a:t>IHM – Architecture dynamique avec JSP</a:t>
            </a:r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702A86C-BE62-44B3-BD5F-A4512BD591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131"/>
          <a:stretch/>
        </p:blipFill>
        <p:spPr>
          <a:xfrm>
            <a:off x="278606" y="3429000"/>
            <a:ext cx="11634787" cy="1289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CB8766FA-6A29-4514-9DC2-1F9613463978}"/>
              </a:ext>
            </a:extLst>
          </p:cNvPr>
          <p:cNvSpPr txBox="1"/>
          <p:nvPr/>
        </p:nvSpPr>
        <p:spPr>
          <a:xfrm>
            <a:off x="278606" y="4983329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Source: knowledge.arsenelapostolet.fr</a:t>
            </a:r>
          </a:p>
        </p:txBody>
      </p:sp>
    </p:spTree>
    <p:extLst>
      <p:ext uri="{BB962C8B-B14F-4D97-AF65-F5344CB8AC3E}">
        <p14:creationId xmlns:p14="http://schemas.microsoft.com/office/powerpoint/2010/main" val="3927101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B362B93-D0DC-4C0B-AB7F-6F7B42AE0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B072-A181-410C-A76C-B9216BBD200E}" type="datetime1">
              <a:rPr lang="en-US" smtClean="0"/>
              <a:pPr/>
              <a:t>6/25/2021</a:t>
            </a:fld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441CBA7-B1FB-49B0-9B24-ADC366B8A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82514" y="6356350"/>
            <a:ext cx="671285" cy="365125"/>
          </a:xfrm>
        </p:spPr>
        <p:txBody>
          <a:bodyPr/>
          <a:lstStyle/>
          <a:p>
            <a:fld id="{4854181D-6920-4594-9A5D-6CE56DC9F8B2}" type="slidenum">
              <a:rPr lang="en-US" smtClean="0"/>
              <a:t>27</a:t>
            </a:fld>
            <a:endParaRPr lang="en-US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CA31860-B594-45D4-97F7-C6EFDB9EE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>
                <a:latin typeface="Avenir Next LT Pro Demi"/>
              </a:rPr>
              <a:t>Développement de l'application</a:t>
            </a:r>
            <a:endParaRPr lang="fr-FR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4528BA8C-90E0-429A-B81E-127D79DB919A}"/>
              </a:ext>
            </a:extLst>
          </p:cNvPr>
          <p:cNvSpPr txBox="1">
            <a:spLocks/>
          </p:cNvSpPr>
          <p:nvPr/>
        </p:nvSpPr>
        <p:spPr>
          <a:xfrm>
            <a:off x="838199" y="1263518"/>
            <a:ext cx="10915650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3D6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fr-FR" sz="3200" b="1">
                <a:solidFill>
                  <a:srgbClr val="4996BD"/>
                </a:solidFill>
                <a:latin typeface="Arial Nova"/>
              </a:rPr>
              <a:t>Servlet</a:t>
            </a:r>
            <a:endParaRPr lang="fr-FR"/>
          </a:p>
        </p:txBody>
      </p:sp>
      <p:pic>
        <p:nvPicPr>
          <p:cNvPr id="7" name="Espace réservé du contenu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864D7AC4-4E4D-4DED-AEEA-9AF45D890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2834" y="1693545"/>
            <a:ext cx="5963972" cy="4842968"/>
          </a:xfr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874DCB6D-F702-4AF4-A0E9-08E6BED4D418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2295144" y="3594257"/>
            <a:ext cx="1545336" cy="0"/>
          </a:xfrm>
          <a:prstGeom prst="line">
            <a:avLst/>
          </a:prstGeom>
          <a:ln w="57150">
            <a:solidFill>
              <a:srgbClr val="4996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FFD8DC2E-EC87-49EC-860A-23D123D50A2F}"/>
              </a:ext>
            </a:extLst>
          </p:cNvPr>
          <p:cNvSpPr txBox="1"/>
          <p:nvPr/>
        </p:nvSpPr>
        <p:spPr>
          <a:xfrm>
            <a:off x="868680" y="3332646"/>
            <a:ext cx="142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003D60"/>
                </a:solidFill>
              </a:rPr>
              <a:t>Servlet</a:t>
            </a: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D8C2E7C7-F757-4493-95EB-75E97C834DA6}"/>
              </a:ext>
            </a:extLst>
          </p:cNvPr>
          <p:cNvSpPr/>
          <p:nvPr/>
        </p:nvSpPr>
        <p:spPr>
          <a:xfrm>
            <a:off x="3178338" y="1616015"/>
            <a:ext cx="6217920" cy="4818888"/>
          </a:xfrm>
          <a:custGeom>
            <a:avLst/>
            <a:gdLst>
              <a:gd name="connsiteX0" fmla="*/ 530352 w 6217920"/>
              <a:gd name="connsiteY0" fmla="*/ 1874520 h 4818888"/>
              <a:gd name="connsiteX1" fmla="*/ 0 w 6217920"/>
              <a:gd name="connsiteY1" fmla="*/ 1380744 h 4818888"/>
              <a:gd name="connsiteX2" fmla="*/ 73152 w 6217920"/>
              <a:gd name="connsiteY2" fmla="*/ 676656 h 4818888"/>
              <a:gd name="connsiteX3" fmla="*/ 557784 w 6217920"/>
              <a:gd name="connsiteY3" fmla="*/ 329184 h 4818888"/>
              <a:gd name="connsiteX4" fmla="*/ 2615184 w 6217920"/>
              <a:gd name="connsiteY4" fmla="*/ 283464 h 4818888"/>
              <a:gd name="connsiteX5" fmla="*/ 3493008 w 6217920"/>
              <a:gd name="connsiteY5" fmla="*/ 0 h 4818888"/>
              <a:gd name="connsiteX6" fmla="*/ 6071616 w 6217920"/>
              <a:gd name="connsiteY6" fmla="*/ 27432 h 4818888"/>
              <a:gd name="connsiteX7" fmla="*/ 6217920 w 6217920"/>
              <a:gd name="connsiteY7" fmla="*/ 4818888 h 4818888"/>
              <a:gd name="connsiteX8" fmla="*/ 2359152 w 6217920"/>
              <a:gd name="connsiteY8" fmla="*/ 4791456 h 4818888"/>
              <a:gd name="connsiteX9" fmla="*/ 2295144 w 6217920"/>
              <a:gd name="connsiteY9" fmla="*/ 3236976 h 4818888"/>
              <a:gd name="connsiteX10" fmla="*/ 3035808 w 6217920"/>
              <a:gd name="connsiteY10" fmla="*/ 2679192 h 4818888"/>
              <a:gd name="connsiteX11" fmla="*/ 3172968 w 6217920"/>
              <a:gd name="connsiteY11" fmla="*/ 2002536 h 4818888"/>
              <a:gd name="connsiteX12" fmla="*/ 2688336 w 6217920"/>
              <a:gd name="connsiteY12" fmla="*/ 1261872 h 4818888"/>
              <a:gd name="connsiteX13" fmla="*/ 1929384 w 6217920"/>
              <a:gd name="connsiteY13" fmla="*/ 877824 h 4818888"/>
              <a:gd name="connsiteX14" fmla="*/ 1078992 w 6217920"/>
              <a:gd name="connsiteY14" fmla="*/ 1051560 h 4818888"/>
              <a:gd name="connsiteX15" fmla="*/ 740664 w 6217920"/>
              <a:gd name="connsiteY15" fmla="*/ 1645920 h 4818888"/>
              <a:gd name="connsiteX16" fmla="*/ 530352 w 6217920"/>
              <a:gd name="connsiteY16" fmla="*/ 1874520 h 481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217920" h="4818888">
                <a:moveTo>
                  <a:pt x="530352" y="1874520"/>
                </a:moveTo>
                <a:lnTo>
                  <a:pt x="0" y="1380744"/>
                </a:lnTo>
                <a:lnTo>
                  <a:pt x="73152" y="676656"/>
                </a:lnTo>
                <a:lnTo>
                  <a:pt x="557784" y="329184"/>
                </a:lnTo>
                <a:lnTo>
                  <a:pt x="2615184" y="283464"/>
                </a:lnTo>
                <a:lnTo>
                  <a:pt x="3493008" y="0"/>
                </a:lnTo>
                <a:lnTo>
                  <a:pt x="6071616" y="27432"/>
                </a:lnTo>
                <a:lnTo>
                  <a:pt x="6217920" y="4818888"/>
                </a:lnTo>
                <a:lnTo>
                  <a:pt x="2359152" y="4791456"/>
                </a:lnTo>
                <a:lnTo>
                  <a:pt x="2295144" y="3236976"/>
                </a:lnTo>
                <a:lnTo>
                  <a:pt x="3035808" y="2679192"/>
                </a:lnTo>
                <a:lnTo>
                  <a:pt x="3172968" y="2002536"/>
                </a:lnTo>
                <a:lnTo>
                  <a:pt x="2688336" y="1261872"/>
                </a:lnTo>
                <a:lnTo>
                  <a:pt x="1929384" y="877824"/>
                </a:lnTo>
                <a:lnTo>
                  <a:pt x="1078992" y="1051560"/>
                </a:lnTo>
                <a:lnTo>
                  <a:pt x="740664" y="1645920"/>
                </a:lnTo>
                <a:lnTo>
                  <a:pt x="530352" y="1874520"/>
                </a:lnTo>
                <a:close/>
              </a:path>
            </a:pathLst>
          </a:custGeom>
          <a:solidFill>
            <a:srgbClr val="FFFFF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9FDF5F01-301D-4C48-96EF-A46BDE41CC18}"/>
              </a:ext>
            </a:extLst>
          </p:cNvPr>
          <p:cNvSpPr/>
          <p:nvPr/>
        </p:nvSpPr>
        <p:spPr>
          <a:xfrm>
            <a:off x="3840480" y="2589081"/>
            <a:ext cx="2395728" cy="2010351"/>
          </a:xfrm>
          <a:custGeom>
            <a:avLst/>
            <a:gdLst>
              <a:gd name="connsiteX0" fmla="*/ 0 w 2395728"/>
              <a:gd name="connsiteY0" fmla="*/ 1005176 h 2010351"/>
              <a:gd name="connsiteX1" fmla="*/ 1197864 w 2395728"/>
              <a:gd name="connsiteY1" fmla="*/ 0 h 2010351"/>
              <a:gd name="connsiteX2" fmla="*/ 2395728 w 2395728"/>
              <a:gd name="connsiteY2" fmla="*/ 1005176 h 2010351"/>
              <a:gd name="connsiteX3" fmla="*/ 1197864 w 2395728"/>
              <a:gd name="connsiteY3" fmla="*/ 2010352 h 2010351"/>
              <a:gd name="connsiteX4" fmla="*/ 0 w 2395728"/>
              <a:gd name="connsiteY4" fmla="*/ 1005176 h 2010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5728" h="2010351" extrusionOk="0">
                <a:moveTo>
                  <a:pt x="0" y="1005176"/>
                </a:moveTo>
                <a:cubicBezTo>
                  <a:pt x="-9287" y="424071"/>
                  <a:pt x="524976" y="-137449"/>
                  <a:pt x="1197864" y="0"/>
                </a:cubicBezTo>
                <a:cubicBezTo>
                  <a:pt x="1742938" y="-28214"/>
                  <a:pt x="2261797" y="475260"/>
                  <a:pt x="2395728" y="1005176"/>
                </a:cubicBezTo>
                <a:cubicBezTo>
                  <a:pt x="2447805" y="1670489"/>
                  <a:pt x="1932091" y="1980167"/>
                  <a:pt x="1197864" y="2010352"/>
                </a:cubicBezTo>
                <a:cubicBezTo>
                  <a:pt x="611210" y="2013896"/>
                  <a:pt x="1814" y="1581039"/>
                  <a:pt x="0" y="1005176"/>
                </a:cubicBezTo>
                <a:close/>
              </a:path>
            </a:pathLst>
          </a:custGeom>
          <a:noFill/>
          <a:ln w="76200">
            <a:extLst>
              <a:ext uri="{C807C97D-BFC1-408E-A445-0C87EB9F89A2}">
                <ask:lineSketchStyleProps xmlns:ask="http://schemas.microsoft.com/office/drawing/2018/sketchyshapes" sd="264327539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8437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2FEB64-6EEA-4759-B4A4-BD2C1E66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CE06EFD-F08C-4093-9250-11FE22D36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278" y="1233241"/>
            <a:ext cx="3240506" cy="4064628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3352E90-D12C-4463-BEDC-06C4C69BAE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5670" y="6356350"/>
            <a:ext cx="154818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E78B072-A181-410C-A76C-B9216BBD200E}" type="datetime1">
              <a:rPr lang="en-US" sz="12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6/25/2021</a:t>
            </a:fld>
            <a:endParaRPr lang="en-US" sz="12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5996947-0246-4E4A-81D1-37886DE18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330" y="6356350"/>
            <a:ext cx="847470" cy="365125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4854181D-6920-4594-9A5D-6CE56DC9F8B2}" type="slidenum">
              <a:rPr lang="en-US" sz="1200"/>
              <a:pPr>
                <a:spcAft>
                  <a:spcPts val="600"/>
                </a:spcAft>
              </a:pPr>
              <a:t>28</a:t>
            </a:fld>
            <a:endParaRPr lang="en-US" sz="1200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B0014EC2-F6DF-443E-9ED2-BB6EBF625F08}"/>
              </a:ext>
            </a:extLst>
          </p:cNvPr>
          <p:cNvGrpSpPr/>
          <p:nvPr/>
        </p:nvGrpSpPr>
        <p:grpSpPr>
          <a:xfrm>
            <a:off x="6096000" y="3585038"/>
            <a:ext cx="5388607" cy="1882500"/>
            <a:chOff x="6096000" y="1546500"/>
            <a:chExt cx="5388607" cy="1882500"/>
          </a:xfrm>
        </p:grpSpPr>
        <p:grpSp>
          <p:nvGrpSpPr>
            <p:cNvPr id="8" name="Espace réservé du contenu 6">
              <a:extLst>
                <a:ext uri="{FF2B5EF4-FFF2-40B4-BE49-F238E27FC236}">
                  <a16:creationId xmlns:a16="http://schemas.microsoft.com/office/drawing/2014/main" id="{FB44E171-17C7-47BC-898D-7F85297B1EF6}"/>
                </a:ext>
              </a:extLst>
            </p:cNvPr>
            <p:cNvGrpSpPr/>
            <p:nvPr/>
          </p:nvGrpSpPr>
          <p:grpSpPr>
            <a:xfrm>
              <a:off x="6096000" y="1546500"/>
              <a:ext cx="2005012" cy="1882500"/>
              <a:chOff x="6096000" y="1412243"/>
              <a:chExt cx="2077584" cy="2077584"/>
            </a:xfrm>
          </p:grpSpPr>
          <p:sp>
            <p:nvSpPr>
              <p:cNvPr id="9" name="Forme libre : forme 8">
                <a:extLst>
                  <a:ext uri="{FF2B5EF4-FFF2-40B4-BE49-F238E27FC236}">
                    <a16:creationId xmlns:a16="http://schemas.microsoft.com/office/drawing/2014/main" id="{80C39FDF-E5CD-4AA7-90AF-2FB753439241}"/>
                  </a:ext>
                </a:extLst>
              </p:cNvPr>
              <p:cNvSpPr/>
              <p:nvPr/>
            </p:nvSpPr>
            <p:spPr>
              <a:xfrm>
                <a:off x="6096000" y="1412243"/>
                <a:ext cx="2077584" cy="2077584"/>
              </a:xfrm>
              <a:custGeom>
                <a:avLst/>
                <a:gdLst>
                  <a:gd name="connsiteX0" fmla="*/ 0 w 2077584"/>
                  <a:gd name="connsiteY0" fmla="*/ 0 h 2077584"/>
                  <a:gd name="connsiteX1" fmla="*/ 2077584 w 2077584"/>
                  <a:gd name="connsiteY1" fmla="*/ 0 h 2077584"/>
                  <a:gd name="connsiteX2" fmla="*/ 2077584 w 2077584"/>
                  <a:gd name="connsiteY2" fmla="*/ 2077584 h 2077584"/>
                  <a:gd name="connsiteX3" fmla="*/ 0 w 2077584"/>
                  <a:gd name="connsiteY3" fmla="*/ 2077584 h 2077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7584" h="2077584">
                    <a:moveTo>
                      <a:pt x="0" y="0"/>
                    </a:moveTo>
                    <a:lnTo>
                      <a:pt x="2077584" y="0"/>
                    </a:lnTo>
                    <a:lnTo>
                      <a:pt x="2077584" y="2077584"/>
                    </a:lnTo>
                    <a:lnTo>
                      <a:pt x="0" y="2077584"/>
                    </a:lnTo>
                    <a:close/>
                  </a:path>
                </a:pathLst>
              </a:custGeom>
              <a:noFill/>
              <a:ln w="173038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1" name="Forme libre : forme 10">
                <a:extLst>
                  <a:ext uri="{FF2B5EF4-FFF2-40B4-BE49-F238E27FC236}">
                    <a16:creationId xmlns:a16="http://schemas.microsoft.com/office/drawing/2014/main" id="{558842A1-BD9F-4B86-9467-C010EC8FD648}"/>
                  </a:ext>
                </a:extLst>
              </p:cNvPr>
              <p:cNvSpPr/>
              <p:nvPr/>
            </p:nvSpPr>
            <p:spPr>
              <a:xfrm>
                <a:off x="6442264" y="2104771"/>
                <a:ext cx="1385056" cy="1038792"/>
              </a:xfrm>
              <a:custGeom>
                <a:avLst/>
                <a:gdLst>
                  <a:gd name="connsiteX0" fmla="*/ 0 w 1385056"/>
                  <a:gd name="connsiteY0" fmla="*/ 1038792 h 1038792"/>
                  <a:gd name="connsiteX1" fmla="*/ 346264 w 1385056"/>
                  <a:gd name="connsiteY1" fmla="*/ 1038792 h 1038792"/>
                  <a:gd name="connsiteX2" fmla="*/ 346264 w 1385056"/>
                  <a:gd name="connsiteY2" fmla="*/ 692528 h 1038792"/>
                  <a:gd name="connsiteX3" fmla="*/ 692528 w 1385056"/>
                  <a:gd name="connsiteY3" fmla="*/ 692528 h 1038792"/>
                  <a:gd name="connsiteX4" fmla="*/ 692528 w 1385056"/>
                  <a:gd name="connsiteY4" fmla="*/ 346264 h 1038792"/>
                  <a:gd name="connsiteX5" fmla="*/ 1038792 w 1385056"/>
                  <a:gd name="connsiteY5" fmla="*/ 346264 h 1038792"/>
                  <a:gd name="connsiteX6" fmla="*/ 1038792 w 1385056"/>
                  <a:gd name="connsiteY6" fmla="*/ 0 h 1038792"/>
                  <a:gd name="connsiteX7" fmla="*/ 1385056 w 1385056"/>
                  <a:gd name="connsiteY7" fmla="*/ 0 h 1038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85056" h="1038792">
                    <a:moveTo>
                      <a:pt x="0" y="1038792"/>
                    </a:moveTo>
                    <a:lnTo>
                      <a:pt x="346264" y="1038792"/>
                    </a:lnTo>
                    <a:lnTo>
                      <a:pt x="346264" y="692528"/>
                    </a:lnTo>
                    <a:lnTo>
                      <a:pt x="692528" y="692528"/>
                    </a:lnTo>
                    <a:lnTo>
                      <a:pt x="692528" y="346264"/>
                    </a:lnTo>
                    <a:lnTo>
                      <a:pt x="1038792" y="346264"/>
                    </a:lnTo>
                    <a:lnTo>
                      <a:pt x="1038792" y="0"/>
                    </a:lnTo>
                    <a:lnTo>
                      <a:pt x="1385056" y="0"/>
                    </a:lnTo>
                  </a:path>
                </a:pathLst>
              </a:custGeom>
              <a:noFill/>
              <a:ln w="173038" cap="rnd">
                <a:solidFill>
                  <a:srgbClr val="003D6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3" name="Forme libre : forme 12">
                <a:extLst>
                  <a:ext uri="{FF2B5EF4-FFF2-40B4-BE49-F238E27FC236}">
                    <a16:creationId xmlns:a16="http://schemas.microsoft.com/office/drawing/2014/main" id="{18D9173E-BA25-468C-911C-FB9F846A5CAB}"/>
                  </a:ext>
                </a:extLst>
              </p:cNvPr>
              <p:cNvSpPr/>
              <p:nvPr/>
            </p:nvSpPr>
            <p:spPr>
              <a:xfrm>
                <a:off x="6442264" y="1758507"/>
                <a:ext cx="605962" cy="605962"/>
              </a:xfrm>
              <a:custGeom>
                <a:avLst/>
                <a:gdLst>
                  <a:gd name="connsiteX0" fmla="*/ 0 w 605962"/>
                  <a:gd name="connsiteY0" fmla="*/ 605962 h 605962"/>
                  <a:gd name="connsiteX1" fmla="*/ 605962 w 605962"/>
                  <a:gd name="connsiteY1" fmla="*/ 0 h 605962"/>
                  <a:gd name="connsiteX2" fmla="*/ 605962 w 605962"/>
                  <a:gd name="connsiteY2" fmla="*/ 346264 h 605962"/>
                  <a:gd name="connsiteX3" fmla="*/ 259698 w 605962"/>
                  <a:gd name="connsiteY3" fmla="*/ 0 h 605962"/>
                  <a:gd name="connsiteX4" fmla="*/ 605962 w 605962"/>
                  <a:gd name="connsiteY4" fmla="*/ 0 h 605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962" h="605962">
                    <a:moveTo>
                      <a:pt x="0" y="605962"/>
                    </a:moveTo>
                    <a:lnTo>
                      <a:pt x="605962" y="0"/>
                    </a:lnTo>
                    <a:lnTo>
                      <a:pt x="605962" y="346264"/>
                    </a:lnTo>
                    <a:moveTo>
                      <a:pt x="259698" y="0"/>
                    </a:moveTo>
                    <a:lnTo>
                      <a:pt x="605962" y="0"/>
                    </a:lnTo>
                  </a:path>
                </a:pathLst>
              </a:custGeom>
              <a:noFill/>
              <a:ln w="173038" cap="rnd">
                <a:solidFill>
                  <a:srgbClr val="003D6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EA39249F-69F4-445D-865E-63F0627AD196}"/>
                </a:ext>
              </a:extLst>
            </p:cNvPr>
            <p:cNvSpPr txBox="1"/>
            <p:nvPr/>
          </p:nvSpPr>
          <p:spPr>
            <a:xfrm>
              <a:off x="7974191" y="1887585"/>
              <a:ext cx="351041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600">
                  <a:solidFill>
                    <a:srgbClr val="4996BD"/>
                  </a:solidFill>
                </a:rPr>
                <a:t>Amélioration et Perspectives</a:t>
              </a: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DA0DAED-1115-4EF2-9E88-E6F1F8CD48C7}"/>
              </a:ext>
            </a:extLst>
          </p:cNvPr>
          <p:cNvGrpSpPr/>
          <p:nvPr/>
        </p:nvGrpSpPr>
        <p:grpSpPr>
          <a:xfrm>
            <a:off x="6430169" y="1994572"/>
            <a:ext cx="5219076" cy="1249380"/>
            <a:chOff x="6265531" y="1994572"/>
            <a:chExt cx="5219076" cy="1249380"/>
          </a:xfrm>
        </p:grpSpPr>
        <p:pic>
          <p:nvPicPr>
            <p:cNvPr id="21" name="Graphique 20" descr="Insecte avec un remplissage uni">
              <a:extLst>
                <a:ext uri="{FF2B5EF4-FFF2-40B4-BE49-F238E27FC236}">
                  <a16:creationId xmlns:a16="http://schemas.microsoft.com/office/drawing/2014/main" id="{6E05EF24-2584-4095-9A8F-A259B5F51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65531" y="1994572"/>
              <a:ext cx="1198279" cy="1198279"/>
            </a:xfrm>
            <a:prstGeom prst="rect">
              <a:avLst/>
            </a:prstGeom>
          </p:spPr>
        </p:pic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CA3A8EFC-1697-4695-877E-E6DC46FF6B09}"/>
                </a:ext>
              </a:extLst>
            </p:cNvPr>
            <p:cNvSpPr txBox="1"/>
            <p:nvPr/>
          </p:nvSpPr>
          <p:spPr>
            <a:xfrm>
              <a:off x="7974191" y="2043623"/>
              <a:ext cx="351041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600">
                  <a:solidFill>
                    <a:srgbClr val="4996BD"/>
                  </a:solidFill>
                </a:rPr>
                <a:t>Problèmes rencontrés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408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4FDBE2-32F7-4AC4-A40C-C51C65B1D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FE4B143-393B-44EC-9152-1A4CFDAE6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401" y="3076149"/>
            <a:ext cx="7360445" cy="28815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6000" kern="1200">
                <a:solidFill>
                  <a:srgbClr val="FFFFFE"/>
                </a:solidFill>
                <a:latin typeface="+mj-lt"/>
                <a:ea typeface="+mj-ea"/>
                <a:cs typeface="+mj-cs"/>
              </a:rPr>
              <a:t>Travail d’équipe et Gestion de projet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BF4792E-DF83-4D24-9924-01EC30A32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8512"/>
            <a:ext cx="3952259" cy="5932172"/>
          </a:xfrm>
          <a:custGeom>
            <a:avLst/>
            <a:gdLst>
              <a:gd name="connsiteX0" fmla="*/ 986173 w 3952259"/>
              <a:gd name="connsiteY0" fmla="*/ 0 h 5932172"/>
              <a:gd name="connsiteX1" fmla="*/ 3952259 w 3952259"/>
              <a:gd name="connsiteY1" fmla="*/ 2966086 h 5932172"/>
              <a:gd name="connsiteX2" fmla="*/ 986173 w 3952259"/>
              <a:gd name="connsiteY2" fmla="*/ 5932172 h 5932172"/>
              <a:gd name="connsiteX3" fmla="*/ 104150 w 3952259"/>
              <a:gd name="connsiteY3" fmla="*/ 5798823 h 5932172"/>
              <a:gd name="connsiteX4" fmla="*/ 0 w 3952259"/>
              <a:gd name="connsiteY4" fmla="*/ 5760704 h 5932172"/>
              <a:gd name="connsiteX5" fmla="*/ 0 w 3952259"/>
              <a:gd name="connsiteY5" fmla="*/ 171469 h 5932172"/>
              <a:gd name="connsiteX6" fmla="*/ 104150 w 3952259"/>
              <a:gd name="connsiteY6" fmla="*/ 133350 h 5932172"/>
              <a:gd name="connsiteX7" fmla="*/ 986173 w 3952259"/>
              <a:gd name="connsiteY7" fmla="*/ 0 h 593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52259" h="5932172">
                <a:moveTo>
                  <a:pt x="986173" y="0"/>
                </a:moveTo>
                <a:cubicBezTo>
                  <a:pt x="2624297" y="0"/>
                  <a:pt x="3952259" y="1327962"/>
                  <a:pt x="3952259" y="2966086"/>
                </a:cubicBezTo>
                <a:cubicBezTo>
                  <a:pt x="3952259" y="4604210"/>
                  <a:pt x="2624297" y="5932172"/>
                  <a:pt x="986173" y="5932172"/>
                </a:cubicBezTo>
                <a:cubicBezTo>
                  <a:pt x="679025" y="5932172"/>
                  <a:pt x="382781" y="5885486"/>
                  <a:pt x="104150" y="5798823"/>
                </a:cubicBezTo>
                <a:lnTo>
                  <a:pt x="0" y="5760704"/>
                </a:lnTo>
                <a:lnTo>
                  <a:pt x="0" y="171469"/>
                </a:lnTo>
                <a:lnTo>
                  <a:pt x="104150" y="133350"/>
                </a:lnTo>
                <a:cubicBezTo>
                  <a:pt x="382781" y="46686"/>
                  <a:pt x="679025" y="0"/>
                  <a:pt x="9861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5837328-A57C-47AA-B520-C83F4A6BD1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58125" y="0"/>
            <a:ext cx="4475748" cy="3256337"/>
          </a:xfrm>
          <a:custGeom>
            <a:avLst/>
            <a:gdLst>
              <a:gd name="connsiteX0" fmla="*/ 246861 w 4475748"/>
              <a:gd name="connsiteY0" fmla="*/ 0 h 3256337"/>
              <a:gd name="connsiteX1" fmla="*/ 4228888 w 4475748"/>
              <a:gd name="connsiteY1" fmla="*/ 0 h 3256337"/>
              <a:gd name="connsiteX2" fmla="*/ 4299885 w 4475748"/>
              <a:gd name="connsiteY2" fmla="*/ 147382 h 3256337"/>
              <a:gd name="connsiteX3" fmla="*/ 4475748 w 4475748"/>
              <a:gd name="connsiteY3" fmla="*/ 1018463 h 3256337"/>
              <a:gd name="connsiteX4" fmla="*/ 2237874 w 4475748"/>
              <a:gd name="connsiteY4" fmla="*/ 3256337 h 3256337"/>
              <a:gd name="connsiteX5" fmla="*/ 0 w 4475748"/>
              <a:gd name="connsiteY5" fmla="*/ 1018463 h 3256337"/>
              <a:gd name="connsiteX6" fmla="*/ 175863 w 4475748"/>
              <a:gd name="connsiteY6" fmla="*/ 147382 h 325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75748" h="3256337">
                <a:moveTo>
                  <a:pt x="246861" y="0"/>
                </a:moveTo>
                <a:lnTo>
                  <a:pt x="4228888" y="0"/>
                </a:lnTo>
                <a:lnTo>
                  <a:pt x="4299885" y="147382"/>
                </a:lnTo>
                <a:cubicBezTo>
                  <a:pt x="4413128" y="415117"/>
                  <a:pt x="4475748" y="709477"/>
                  <a:pt x="4475748" y="1018463"/>
                </a:cubicBezTo>
                <a:cubicBezTo>
                  <a:pt x="4475748" y="2254407"/>
                  <a:pt x="3473818" y="3256337"/>
                  <a:pt x="2237874" y="3256337"/>
                </a:cubicBezTo>
                <a:cubicBezTo>
                  <a:pt x="1001930" y="3256337"/>
                  <a:pt x="0" y="2254407"/>
                  <a:pt x="0" y="1018463"/>
                </a:cubicBezTo>
                <a:cubicBezTo>
                  <a:pt x="0" y="709477"/>
                  <a:pt x="62621" y="415117"/>
                  <a:pt x="175863" y="1473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A03A6A2-7849-4179-B68F-C11DDDB23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1078" y="0"/>
            <a:ext cx="3440922" cy="3674631"/>
          </a:xfrm>
          <a:custGeom>
            <a:avLst/>
            <a:gdLst>
              <a:gd name="connsiteX0" fmla="*/ 523074 w 3440922"/>
              <a:gd name="connsiteY0" fmla="*/ 0 h 3674631"/>
              <a:gd name="connsiteX1" fmla="*/ 3440922 w 3440922"/>
              <a:gd name="connsiteY1" fmla="*/ 0 h 3674631"/>
              <a:gd name="connsiteX2" fmla="*/ 3440922 w 3440922"/>
              <a:gd name="connsiteY2" fmla="*/ 3321701 h 3674631"/>
              <a:gd name="connsiteX3" fmla="*/ 3304578 w 3440922"/>
              <a:gd name="connsiteY3" fmla="*/ 3404532 h 3674631"/>
              <a:gd name="connsiteX4" fmla="*/ 2237874 w 3440922"/>
              <a:gd name="connsiteY4" fmla="*/ 3674631 h 3674631"/>
              <a:gd name="connsiteX5" fmla="*/ 0 w 3440922"/>
              <a:gd name="connsiteY5" fmla="*/ 1436757 h 3674631"/>
              <a:gd name="connsiteX6" fmla="*/ 511022 w 3440922"/>
              <a:gd name="connsiteY6" fmla="*/ 13261 h 3674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40922" h="3674631">
                <a:moveTo>
                  <a:pt x="523074" y="0"/>
                </a:moveTo>
                <a:lnTo>
                  <a:pt x="3440922" y="0"/>
                </a:lnTo>
                <a:lnTo>
                  <a:pt x="3440922" y="3321701"/>
                </a:lnTo>
                <a:lnTo>
                  <a:pt x="3304578" y="3404532"/>
                </a:lnTo>
                <a:cubicBezTo>
                  <a:pt x="2987486" y="3576786"/>
                  <a:pt x="2624107" y="3674631"/>
                  <a:pt x="2237874" y="3674631"/>
                </a:cubicBezTo>
                <a:cubicBezTo>
                  <a:pt x="1001930" y="3674631"/>
                  <a:pt x="0" y="2672701"/>
                  <a:pt x="0" y="1436757"/>
                </a:cubicBezTo>
                <a:cubicBezTo>
                  <a:pt x="0" y="896032"/>
                  <a:pt x="191776" y="400098"/>
                  <a:pt x="511022" y="1326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C3662B9-527D-4D0E-8513-5C2CBCC65B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78B072-A181-410C-A76C-B9216BBD200E}" type="datetime1">
              <a:rPr lang="en-US" sz="1200">
                <a:solidFill>
                  <a:srgbClr val="FFFFFE"/>
                </a:solidFill>
                <a:latin typeface="+mn-lt"/>
              </a:rPr>
              <a:pPr>
                <a:spcAft>
                  <a:spcPts val="600"/>
                </a:spcAft>
              </a:pPr>
              <a:t>6/25/2021</a:t>
            </a:fld>
            <a:endParaRPr lang="en-US" sz="1200">
              <a:solidFill>
                <a:srgbClr val="FFFFFE"/>
              </a:solidFill>
              <a:latin typeface="+mn-lt"/>
            </a:endParaRPr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E2B33195-5BCA-4BB7-A82D-67395226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7580241">
            <a:off x="-1784401" y="613620"/>
            <a:ext cx="6199926" cy="6199926"/>
          </a:xfrm>
          <a:prstGeom prst="arc">
            <a:avLst>
              <a:gd name="adj1" fmla="val 14455503"/>
              <a:gd name="adj2" fmla="val 18389131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B1371DAB-48F2-4256-9560-7E635AA40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165" y="1998664"/>
            <a:ext cx="3146891" cy="272894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</p:spPr>
      </p:pic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DD36E808-1B67-4058-A077-F22E08338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51980" y="133707"/>
            <a:ext cx="2488039" cy="2488039"/>
          </a:xfrm>
          <a:custGeom>
            <a:avLst/>
            <a:gdLst/>
            <a:ahLst/>
            <a:cxnLst/>
            <a:rect l="l" t="t" r="r" b="b"/>
            <a:pathLst>
              <a:path w="2487175" h="2487175">
                <a:moveTo>
                  <a:pt x="67328" y="0"/>
                </a:moveTo>
                <a:lnTo>
                  <a:pt x="2419847" y="0"/>
                </a:lnTo>
                <a:cubicBezTo>
                  <a:pt x="2457031" y="0"/>
                  <a:pt x="2487175" y="30144"/>
                  <a:pt x="2487175" y="67328"/>
                </a:cubicBezTo>
                <a:lnTo>
                  <a:pt x="2487175" y="2419847"/>
                </a:lnTo>
                <a:cubicBezTo>
                  <a:pt x="2487175" y="2457031"/>
                  <a:pt x="2457031" y="2487175"/>
                  <a:pt x="2419847" y="2487175"/>
                </a:cubicBezTo>
                <a:lnTo>
                  <a:pt x="67328" y="2487175"/>
                </a:lnTo>
                <a:cubicBezTo>
                  <a:pt x="30144" y="2487175"/>
                  <a:pt x="0" y="2457031"/>
                  <a:pt x="0" y="2419847"/>
                </a:cubicBezTo>
                <a:lnTo>
                  <a:pt x="0" y="67328"/>
                </a:lnTo>
                <a:cubicBezTo>
                  <a:pt x="0" y="30144"/>
                  <a:pt x="30144" y="0"/>
                  <a:pt x="67328" y="0"/>
                </a:cubicBezTo>
                <a:close/>
              </a:path>
            </a:pathLst>
          </a:cu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3278B2F5-9E33-4FA5-8BFC-79687B556E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42995" y="407063"/>
            <a:ext cx="2378947" cy="237894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B635542-5A87-4297-97DF-C6DF57FD4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9256" y="6356350"/>
            <a:ext cx="424543" cy="365125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4854181D-6920-4594-9A5D-6CE56DC9F8B2}" type="slidenum">
              <a:rPr lang="en-US" sz="1200">
                <a:solidFill>
                  <a:srgbClr val="FFFFFE"/>
                </a:solidFill>
                <a:latin typeface="+mn-lt"/>
              </a:rPr>
              <a:pPr>
                <a:spcAft>
                  <a:spcPts val="600"/>
                </a:spcAft>
              </a:pPr>
              <a:t>3</a:t>
            </a:fld>
            <a:endParaRPr lang="en-US" sz="1200">
              <a:solidFill>
                <a:srgbClr val="FFFFFE"/>
              </a:solidFill>
              <a:latin typeface="+mn-lt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E624FD20-F480-4315-BAF1-7523C484746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2150"/>
          <a:stretch/>
        </p:blipFill>
        <p:spPr>
          <a:xfrm>
            <a:off x="12192000" y="-6147536"/>
            <a:ext cx="12022318" cy="69446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01000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581 0.07894 L -0.18581 0.07917 C -0.19011 0.08311 -0.1944 0.08635 -0.19831 0.09051 C -0.20052 0.09283 -0.20195 0.09607 -0.20404 0.09815 C -0.20508 0.09931 -0.20625 0.09931 -0.20742 0.1 C -0.20899 0.10116 -0.21055 0.10255 -0.21198 0.10371 C -0.21432 0.10602 -0.22591 0.11806 -0.22669 0.11922 C -0.22813 0.12107 -0.22956 0.12315 -0.23112 0.12477 C -0.23633 0.1301 -0.24167 0.13496 -0.24701 0.13982 C -0.24922 0.1419 -0.25169 0.14352 -0.25378 0.14584 C -0.2556 0.14769 -0.25755 0.14954 -0.25951 0.15139 C -0.26432 0.15579 -0.26953 0.15973 -0.27422 0.16459 C -0.27591 0.16644 -0.27708 0.16991 -0.27865 0.17223 C -0.28034 0.17431 -0.28255 0.17593 -0.28438 0.17801 C -0.28776 0.18172 -0.29102 0.18588 -0.29453 0.18936 C -0.29623 0.19098 -0.29831 0.19167 -0.30013 0.19306 C -0.30417 0.1963 -0.31367 0.20787 -0.31602 0.21019 C -0.32682 0.22176 -0.32734 0.22061 -0.3375 0.23287 C -0.34102 0.23704 -0.34414 0.24236 -0.34766 0.2463 C -0.35339 0.25278 -0.35925 0.25857 -0.36458 0.26528 C -0.36602 0.2669 -0.3668 0.26922 -0.36797 0.27107 C -0.37279 0.27755 -0.37839 0.28264 -0.38268 0.28982 C -0.39102 0.30371 -0.38386 0.29283 -0.39063 0.30139 C -0.40573 0.32014 -0.39609 0.30949 -0.4043 0.31852 C -0.40925 0.33149 -0.40274 0.31598 -0.41211 0.33172 C -0.41719 0.34028 -0.4112 0.33565 -0.41784 0.33936 C -0.42162 0.34699 -0.425 0.3551 -0.42917 0.36204 C -0.4306 0.36436 -0.43216 0.36667 -0.43373 0.36945 C -0.44128 0.38403 -0.43203 0.37037 -0.44271 0.38473 C -0.4431 0.38658 -0.44323 0.38866 -0.44388 0.39005 C -0.45417 0.41644 -0.44818 0.39861 -0.45742 0.41667 C -0.46016 0.42223 -0.46276 0.42824 -0.46537 0.4338 C -0.46758 0.43889 -0.4694 0.44468 -0.47214 0.44885 C -0.4737 0.45162 -0.47526 0.45394 -0.47656 0.45672 C -0.48867 0.48172 -0.48086 0.47223 -0.48906 0.48125 C -0.49414 0.49422 -0.48763 0.47917 -0.49818 0.49653 C -0.49909 0.49815 -0.49935 0.5007 -0.50039 0.50232 C -0.50208 0.5051 -0.50417 0.50718 -0.50612 0.50973 C -0.50729 0.51158 -0.5082 0.51366 -0.50938 0.51551 C -0.5125 0.51968 -0.51914 0.52755 -0.52305 0.53264 C -0.52539 0.53565 -0.53047 0.54283 -0.5332 0.54584 C -0.53425 0.54723 -0.53542 0.54861 -0.53659 0.54977 C -0.53763 0.55047 -0.5388 0.55093 -0.53998 0.55162 C -0.55573 0.57454 -0.54245 0.55764 -0.55573 0.57061 C -0.5582 0.57292 -0.56029 0.57593 -0.56263 0.57801 C -0.57227 0.58727 -0.58216 0.59607 -0.59206 0.60463 C -0.59427 0.60672 -0.59649 0.60834 -0.59883 0.61042 L -0.61576 0.6257 C -0.61797 0.62755 -0.62031 0.62963 -0.62266 0.63125 C -0.62526 0.63311 -0.62787 0.63473 -0.63047 0.63704 C -0.63776 0.64422 -0.64479 0.65232 -0.65195 0.65973 C -0.65378 0.66181 -0.65573 0.66343 -0.65755 0.66551 L -0.67565 0.68449 C -0.67748 0.68658 -0.6793 0.68889 -0.68138 0.69028 C -0.68802 0.69491 -0.68854 0.69491 -0.69609 0.70162 C -0.69727 0.70278 -0.69831 0.7044 -0.69948 0.70556 C -0.70234 0.70811 -0.7056 0.71019 -0.70846 0.71297 C -0.71224 0.71667 -0.71641 0.71968 -0.71979 0.72431 C -0.72175 0.72686 -0.72344 0.72986 -0.72552 0.73195 C -0.72656 0.73311 -0.72787 0.73287 -0.72891 0.7338 C -0.7405 0.74468 -0.73138 0.73912 -0.73906 0.74352 C -0.7405 0.74537 -0.74193 0.74723 -0.74362 0.74908 C -0.74714 0.75324 -0.75208 0.7588 -0.75599 0.76227 C -0.75742 0.76389 -0.75912 0.76482 -0.76055 0.76621 C -0.76667 0.77223 -0.76107 0.76875 -0.76849 0.77199 C -0.77721 0.78658 -0.76471 0.76736 -0.77865 0.78149 C -0.78047 0.78334 -0.78229 0.78519 -0.78425 0.78704 C -0.78581 0.78843 -0.78737 0.78959 -0.78893 0.79074 C -0.79492 0.79676 -0.78932 0.79306 -0.79557 0.79653 C -0.80534 0.80741 -0.7931 0.79445 -0.80234 0.80232 C -0.80365 0.80324 -0.80456 0.80486 -0.80586 0.80602 C -0.80729 0.80741 -0.80899 0.80857 -0.81029 0.80996 C -0.81185 0.81158 -0.81328 0.81366 -0.81484 0.81551 C -0.81706 0.81829 -0.81966 0.81991 -0.82162 0.82315 C -0.82604 0.83056 -0.8237 0.82732 -0.82852 0.83264 C -0.83307 0.84445 -0.82787 0.83287 -0.83399 0.84213 C -0.83646 0.84561 -0.83906 0.84908 -0.84089 0.85348 C -0.84154 0.85533 -0.84219 0.85764 -0.8431 0.85903 C -0.84453 0.86158 -0.84948 0.86574 -0.85104 0.8669 C -0.85208 0.8676 -0.85326 0.86829 -0.85443 0.86875 C -0.8582 0.87014 -0.86576 0.87246 -0.86576 0.87269 C -0.86758 0.87385 -0.8694 0.87524 -0.87136 0.87639 C -0.87591 0.87894 -0.88776 0.88149 -0.88945 0.88195 C -0.8944 0.88334 -0.89935 0.88426 -0.90417 0.88565 C -0.9125 0.88866 -0.90794 0.88727 -0.91784 0.88959 C -0.93242 0.89769 -0.9155 0.88936 -0.93698 0.89537 C -0.94466 0.89746 -0.94453 0.9 -0.95169 0.90301 C -0.95729 0.90533 -0.96302 0.90625 -0.96862 0.90857 C -0.97175 0.90973 -0.97474 0.91158 -0.97774 0.91227 C -0.97995 0.91297 -0.98763 0.91505 -0.99011 0.91621 C -0.99258 0.91736 -0.99479 0.91875 -0.99701 0.91991 C -1.00117 0.92223 -0.99935 0.92107 -1.00248 0.92385 L -0.99701 0.92593 L -0.99805 0.92593 L -1.00143 0.92176 " pathEditMode="relative" rAng="0" ptsTypes="AAAAAAAAAAAAAAAAAAAAAAAAAAAAAAAAAAAAAAAAAAAAAAAAAAAAAAAAAAAAAAAAAAAAAAAAAAAAAAAAAAAAAAAAAAAAAAA">
                                      <p:cBhvr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833" y="4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4671C5-DEA7-4C70-B88D-8B056B110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Choix du Sujet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D6CFE2-AA51-4423-ABBC-CFE0C49C6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B072-A181-410C-A76C-B9216BBD200E}" type="datetime1">
              <a:rPr lang="en-US" smtClean="0"/>
              <a:pPr/>
              <a:t>6/25/2021</a:t>
            </a:fld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1E5346F-79D2-4A80-A08A-B75C273D5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4</a:t>
            </a:fld>
            <a:endParaRPr lang="en-US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33018B1B-DBD7-4A29-810E-D8844F4E1ECF}"/>
              </a:ext>
            </a:extLst>
          </p:cNvPr>
          <p:cNvSpPr txBox="1">
            <a:spLocks/>
          </p:cNvSpPr>
          <p:nvPr/>
        </p:nvSpPr>
        <p:spPr>
          <a:xfrm>
            <a:off x="1238249" y="1263518"/>
            <a:ext cx="10515600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3D6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fr-FR" sz="3200" b="1">
                <a:solidFill>
                  <a:srgbClr val="4996BD"/>
                </a:solidFill>
                <a:latin typeface="Arial Nova" panose="020B0504020202020204" pitchFamily="34" charset="0"/>
              </a:rPr>
              <a:t>Problématique</a:t>
            </a:r>
          </a:p>
        </p:txBody>
      </p:sp>
      <p:sp>
        <p:nvSpPr>
          <p:cNvPr id="7" name="Espace réservé du contenu 18">
            <a:extLst>
              <a:ext uri="{FF2B5EF4-FFF2-40B4-BE49-F238E27FC236}">
                <a16:creationId xmlns:a16="http://schemas.microsoft.com/office/drawing/2014/main" id="{EDC4EF97-E4CC-46FC-97E3-0BBB40754F49}"/>
              </a:ext>
            </a:extLst>
          </p:cNvPr>
          <p:cNvSpPr txBox="1">
            <a:spLocks/>
          </p:cNvSpPr>
          <p:nvPr/>
        </p:nvSpPr>
        <p:spPr>
          <a:xfrm>
            <a:off x="1350164" y="2824693"/>
            <a:ext cx="5007909" cy="41846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200" dirty="0"/>
              <a:t>Recherche d'alternance :</a:t>
            </a:r>
          </a:p>
          <a:p>
            <a:r>
              <a:rPr lang="fr-FR" sz="3200" dirty="0"/>
              <a:t>Pénible</a:t>
            </a:r>
          </a:p>
          <a:p>
            <a:r>
              <a:rPr lang="fr-FR" sz="3200" dirty="0"/>
              <a:t>Longue</a:t>
            </a:r>
          </a:p>
          <a:p>
            <a:r>
              <a:rPr lang="fr-FR" sz="3200" dirty="0">
                <a:ea typeface="+mn-lt"/>
                <a:cs typeface="+mn-lt"/>
              </a:rPr>
              <a:t>Souvent sans réponse</a:t>
            </a:r>
            <a:endParaRPr lang="fr-FR" sz="3200" dirty="0"/>
          </a:p>
          <a:p>
            <a:endParaRPr lang="fr-FR" sz="3200" dirty="0"/>
          </a:p>
        </p:txBody>
      </p:sp>
      <p:sp>
        <p:nvSpPr>
          <p:cNvPr id="10" name="Graphique 9" descr="Sablier terminé avec un remplissage uni">
            <a:extLst>
              <a:ext uri="{FF2B5EF4-FFF2-40B4-BE49-F238E27FC236}">
                <a16:creationId xmlns:a16="http://schemas.microsoft.com/office/drawing/2014/main" id="{96A59099-FAC6-46F5-AB60-71AD485A21AC}"/>
              </a:ext>
            </a:extLst>
          </p:cNvPr>
          <p:cNvSpPr/>
          <p:nvPr/>
        </p:nvSpPr>
        <p:spPr>
          <a:xfrm flipH="1">
            <a:off x="10022755" y="3416805"/>
            <a:ext cx="933450" cy="1073150"/>
          </a:xfrm>
          <a:custGeom>
            <a:avLst/>
            <a:gdLst>
              <a:gd name="connsiteX0" fmla="*/ 320040 w 533400"/>
              <a:gd name="connsiteY0" fmla="*/ 431483 h 762000"/>
              <a:gd name="connsiteX1" fmla="*/ 405765 w 533400"/>
              <a:gd name="connsiteY1" fmla="*/ 552450 h 762000"/>
              <a:gd name="connsiteX2" fmla="*/ 127635 w 533400"/>
              <a:gd name="connsiteY2" fmla="*/ 552450 h 762000"/>
              <a:gd name="connsiteX3" fmla="*/ 213360 w 533400"/>
              <a:gd name="connsiteY3" fmla="*/ 431483 h 762000"/>
              <a:gd name="connsiteX4" fmla="*/ 238125 w 533400"/>
              <a:gd name="connsiteY4" fmla="*/ 381000 h 762000"/>
              <a:gd name="connsiteX5" fmla="*/ 213360 w 533400"/>
              <a:gd name="connsiteY5" fmla="*/ 330518 h 762000"/>
              <a:gd name="connsiteX6" fmla="*/ 82868 w 533400"/>
              <a:gd name="connsiteY6" fmla="*/ 57150 h 762000"/>
              <a:gd name="connsiteX7" fmla="*/ 451485 w 533400"/>
              <a:gd name="connsiteY7" fmla="*/ 57150 h 762000"/>
              <a:gd name="connsiteX8" fmla="*/ 320993 w 533400"/>
              <a:gd name="connsiteY8" fmla="*/ 330518 h 762000"/>
              <a:gd name="connsiteX9" fmla="*/ 295275 w 533400"/>
              <a:gd name="connsiteY9" fmla="*/ 381000 h 762000"/>
              <a:gd name="connsiteX10" fmla="*/ 320040 w 533400"/>
              <a:gd name="connsiteY10" fmla="*/ 431483 h 762000"/>
              <a:gd name="connsiteX11" fmla="*/ 507683 w 533400"/>
              <a:gd name="connsiteY11" fmla="*/ 57150 h 762000"/>
              <a:gd name="connsiteX12" fmla="*/ 533400 w 533400"/>
              <a:gd name="connsiteY12" fmla="*/ 57150 h 762000"/>
              <a:gd name="connsiteX13" fmla="*/ 533400 w 533400"/>
              <a:gd name="connsiteY13" fmla="*/ 0 h 762000"/>
              <a:gd name="connsiteX14" fmla="*/ 0 w 533400"/>
              <a:gd name="connsiteY14" fmla="*/ 0 h 762000"/>
              <a:gd name="connsiteX15" fmla="*/ 0 w 533400"/>
              <a:gd name="connsiteY15" fmla="*/ 57150 h 762000"/>
              <a:gd name="connsiteX16" fmla="*/ 24765 w 533400"/>
              <a:gd name="connsiteY16" fmla="*/ 57150 h 762000"/>
              <a:gd name="connsiteX17" fmla="*/ 184785 w 533400"/>
              <a:gd name="connsiteY17" fmla="*/ 381000 h 762000"/>
              <a:gd name="connsiteX18" fmla="*/ 24765 w 533400"/>
              <a:gd name="connsiteY18" fmla="*/ 704850 h 762000"/>
              <a:gd name="connsiteX19" fmla="*/ 0 w 533400"/>
              <a:gd name="connsiteY19" fmla="*/ 704850 h 762000"/>
              <a:gd name="connsiteX20" fmla="*/ 0 w 533400"/>
              <a:gd name="connsiteY20" fmla="*/ 762000 h 762000"/>
              <a:gd name="connsiteX21" fmla="*/ 533400 w 533400"/>
              <a:gd name="connsiteY21" fmla="*/ 762000 h 762000"/>
              <a:gd name="connsiteX22" fmla="*/ 533400 w 533400"/>
              <a:gd name="connsiteY22" fmla="*/ 704850 h 762000"/>
              <a:gd name="connsiteX23" fmla="*/ 507683 w 533400"/>
              <a:gd name="connsiteY23" fmla="*/ 704850 h 762000"/>
              <a:gd name="connsiteX24" fmla="*/ 347663 w 533400"/>
              <a:gd name="connsiteY24" fmla="*/ 381000 h 762000"/>
              <a:gd name="connsiteX25" fmla="*/ 507683 w 533400"/>
              <a:gd name="connsiteY25" fmla="*/ 5715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33400" h="762000">
                <a:moveTo>
                  <a:pt x="320040" y="431483"/>
                </a:moveTo>
                <a:cubicBezTo>
                  <a:pt x="352425" y="457200"/>
                  <a:pt x="382905" y="501968"/>
                  <a:pt x="405765" y="552450"/>
                </a:cubicBezTo>
                <a:lnTo>
                  <a:pt x="127635" y="552450"/>
                </a:lnTo>
                <a:cubicBezTo>
                  <a:pt x="151448" y="501968"/>
                  <a:pt x="180975" y="456248"/>
                  <a:pt x="213360" y="431483"/>
                </a:cubicBezTo>
                <a:cubicBezTo>
                  <a:pt x="228600" y="419100"/>
                  <a:pt x="238125" y="401003"/>
                  <a:pt x="238125" y="381000"/>
                </a:cubicBezTo>
                <a:cubicBezTo>
                  <a:pt x="238125" y="360998"/>
                  <a:pt x="228600" y="342900"/>
                  <a:pt x="213360" y="330518"/>
                </a:cubicBezTo>
                <a:cubicBezTo>
                  <a:pt x="148590" y="280035"/>
                  <a:pt x="92393" y="150495"/>
                  <a:pt x="82868" y="57150"/>
                </a:cubicBezTo>
                <a:lnTo>
                  <a:pt x="451485" y="57150"/>
                </a:lnTo>
                <a:cubicBezTo>
                  <a:pt x="441008" y="150495"/>
                  <a:pt x="385763" y="280035"/>
                  <a:pt x="320993" y="330518"/>
                </a:cubicBezTo>
                <a:cubicBezTo>
                  <a:pt x="304800" y="342900"/>
                  <a:pt x="295275" y="360998"/>
                  <a:pt x="295275" y="381000"/>
                </a:cubicBezTo>
                <a:cubicBezTo>
                  <a:pt x="295275" y="401003"/>
                  <a:pt x="304800" y="419100"/>
                  <a:pt x="320040" y="431483"/>
                </a:cubicBezTo>
                <a:close/>
                <a:moveTo>
                  <a:pt x="507683" y="57150"/>
                </a:moveTo>
                <a:lnTo>
                  <a:pt x="533400" y="57150"/>
                </a:lnTo>
                <a:lnTo>
                  <a:pt x="533400" y="0"/>
                </a:lnTo>
                <a:lnTo>
                  <a:pt x="0" y="0"/>
                </a:lnTo>
                <a:lnTo>
                  <a:pt x="0" y="57150"/>
                </a:lnTo>
                <a:lnTo>
                  <a:pt x="24765" y="57150"/>
                </a:lnTo>
                <a:cubicBezTo>
                  <a:pt x="35243" y="162878"/>
                  <a:pt x="96203" y="317183"/>
                  <a:pt x="184785" y="381000"/>
                </a:cubicBezTo>
                <a:cubicBezTo>
                  <a:pt x="96203" y="444818"/>
                  <a:pt x="34290" y="599123"/>
                  <a:pt x="24765" y="704850"/>
                </a:cubicBezTo>
                <a:lnTo>
                  <a:pt x="0" y="704850"/>
                </a:lnTo>
                <a:lnTo>
                  <a:pt x="0" y="762000"/>
                </a:lnTo>
                <a:lnTo>
                  <a:pt x="533400" y="762000"/>
                </a:lnTo>
                <a:lnTo>
                  <a:pt x="533400" y="704850"/>
                </a:lnTo>
                <a:lnTo>
                  <a:pt x="507683" y="704850"/>
                </a:lnTo>
                <a:cubicBezTo>
                  <a:pt x="498158" y="599123"/>
                  <a:pt x="436245" y="444818"/>
                  <a:pt x="347663" y="381000"/>
                </a:cubicBezTo>
                <a:cubicBezTo>
                  <a:pt x="436245" y="317183"/>
                  <a:pt x="498158" y="162878"/>
                  <a:pt x="507683" y="57150"/>
                </a:cubicBezTo>
                <a:close/>
              </a:path>
            </a:pathLst>
          </a:custGeom>
          <a:solidFill>
            <a:srgbClr val="4996B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AA6D8C2B-E56B-4EDA-BF5C-B73A2EC95EAD}"/>
              </a:ext>
            </a:extLst>
          </p:cNvPr>
          <p:cNvGrpSpPr/>
          <p:nvPr/>
        </p:nvGrpSpPr>
        <p:grpSpPr>
          <a:xfrm>
            <a:off x="6496049" y="2592144"/>
            <a:ext cx="3040625" cy="2917722"/>
            <a:chOff x="6916992" y="3057833"/>
            <a:chExt cx="3040625" cy="2917722"/>
          </a:xfrm>
        </p:grpSpPr>
        <p:pic>
          <p:nvPicPr>
            <p:cNvPr id="12" name="Graphique 12" descr="Salle de conseil avec un remplissage uni">
              <a:extLst>
                <a:ext uri="{FF2B5EF4-FFF2-40B4-BE49-F238E27FC236}">
                  <a16:creationId xmlns:a16="http://schemas.microsoft.com/office/drawing/2014/main" id="{F72CA860-E3FD-4764-8801-9CE646BBF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16992" y="3141355"/>
              <a:ext cx="3040625" cy="2834200"/>
            </a:xfrm>
            <a:prstGeom prst="rect">
              <a:avLst/>
            </a:prstGeom>
          </p:spPr>
        </p:pic>
        <p:pic>
          <p:nvPicPr>
            <p:cNvPr id="13" name="Graphique 13" descr="Bulle de discussion avec un remplissage uni">
              <a:extLst>
                <a:ext uri="{FF2B5EF4-FFF2-40B4-BE49-F238E27FC236}">
                  <a16:creationId xmlns:a16="http://schemas.microsoft.com/office/drawing/2014/main" id="{5C46EC12-C6E1-4879-B556-E67F5C344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98695" y="3057833"/>
              <a:ext cx="1176563" cy="1098786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D150C78F-4007-4895-A213-406C21F217A6}"/>
                </a:ext>
              </a:extLst>
            </p:cNvPr>
            <p:cNvSpPr txBox="1"/>
            <p:nvPr/>
          </p:nvSpPr>
          <p:spPr>
            <a:xfrm>
              <a:off x="7907594" y="3347883"/>
              <a:ext cx="776749" cy="369332"/>
            </a:xfrm>
            <a:prstGeom prst="rect">
              <a:avLst/>
            </a:prstGeom>
            <a:solidFill>
              <a:srgbClr val="003D60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>
                  <a:solidFill>
                    <a:schemeClr val="bg1"/>
                  </a:solidFill>
                  <a:latin typeface="Arial Black"/>
                </a:rPr>
                <a:t>NON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3174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4671C5-DEA7-4C70-B88D-8B056B110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Choix du Sujet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262CCC-D270-4E27-B245-259FEA857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Simplifier un processus fastidieux des deux côtés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Retrouver du plaisir dans le recrutement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Éviter les situations de </a:t>
            </a:r>
            <a:r>
              <a:rPr lang="fr-FR"/>
              <a:t>trop de candidatures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r>
              <a:rPr lang="fr-FR" dirty="0"/>
              <a:t>Lutter contre la discrimination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D6CFE2-AA51-4423-ABBC-CFE0C49C6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B072-A181-410C-A76C-B9216BBD200E}" type="datetime1">
              <a:rPr lang="en-US" smtClean="0"/>
              <a:pPr/>
              <a:t>6/25/2021</a:t>
            </a:fld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1E5346F-79D2-4A80-A08A-B75C273D5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5</a:t>
            </a:fld>
            <a:endParaRPr lang="en-US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33018B1B-DBD7-4A29-810E-D8844F4E1ECF}"/>
              </a:ext>
            </a:extLst>
          </p:cNvPr>
          <p:cNvSpPr txBox="1">
            <a:spLocks/>
          </p:cNvSpPr>
          <p:nvPr/>
        </p:nvSpPr>
        <p:spPr>
          <a:xfrm>
            <a:off x="1238249" y="1263518"/>
            <a:ext cx="10515600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3D6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fr-FR" sz="3200" b="1">
                <a:solidFill>
                  <a:srgbClr val="4996BD"/>
                </a:solidFill>
                <a:latin typeface="Arial Nova" panose="020B0504020202020204" pitchFamily="34" charset="0"/>
              </a:rPr>
              <a:t>Objectifs</a:t>
            </a:r>
          </a:p>
        </p:txBody>
      </p:sp>
      <p:pic>
        <p:nvPicPr>
          <p:cNvPr id="3074" name="Picture 2" descr="Sélection des stagiaires – Les 11 choses que les employeurs doivent  rechercher chez les stagiaires et les alternants - Meilleur Stage">
            <a:extLst>
              <a:ext uri="{FF2B5EF4-FFF2-40B4-BE49-F238E27FC236}">
                <a16:creationId xmlns:a16="http://schemas.microsoft.com/office/drawing/2014/main" id="{8A78338F-04EC-47E2-A18E-D75BE257B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471" y="2824693"/>
            <a:ext cx="4015328" cy="301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736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4671C5-DEA7-4C70-B88D-8B056B110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fr-FR"/>
              <a:t>É</a:t>
            </a:r>
            <a:r>
              <a:rPr lang="fr-FR">
                <a:effectLst/>
              </a:rPr>
              <a:t>tude du besoin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262CCC-D270-4E27-B245-259FEA857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86366"/>
            <a:ext cx="10515600" cy="38987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La moitié des étudiants ont de grandes difficultés dans leur recherche de stage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En moyenne </a:t>
            </a:r>
            <a:r>
              <a:rPr lang="fr-FR" b="1" dirty="0"/>
              <a:t>4</a:t>
            </a:r>
            <a:r>
              <a:rPr lang="fr-FR" dirty="0"/>
              <a:t> </a:t>
            </a:r>
            <a:r>
              <a:rPr lang="fr-FR" b="1" dirty="0"/>
              <a:t>refus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22% ne pourront pas valider leur année étudiante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sz="2100" i="1" dirty="0"/>
              <a:t>Étude menée par Opinion </a:t>
            </a:r>
            <a:r>
              <a:rPr lang="fr-FR" sz="2100" i="1" dirty="0" err="1"/>
              <a:t>Way</a:t>
            </a:r>
            <a:r>
              <a:rPr lang="fr-FR" sz="2100" i="1" dirty="0"/>
              <a:t> 07/2020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D6CFE2-AA51-4423-ABBC-CFE0C49C6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B072-A181-410C-A76C-B9216BBD200E}" type="datetime1">
              <a:rPr lang="en-US" smtClean="0"/>
              <a:pPr/>
              <a:t>6/25/2021</a:t>
            </a:fld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1E5346F-79D2-4A80-A08A-B75C273D5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6</a:t>
            </a:fld>
            <a:endParaRPr lang="en-US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3AF175A4-A334-4F71-88F4-0E9A77F7080E}"/>
              </a:ext>
            </a:extLst>
          </p:cNvPr>
          <p:cNvSpPr txBox="1">
            <a:spLocks/>
          </p:cNvSpPr>
          <p:nvPr/>
        </p:nvSpPr>
        <p:spPr>
          <a:xfrm>
            <a:off x="1238249" y="1263518"/>
            <a:ext cx="10515600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3D6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fr-FR" sz="3200" b="1">
                <a:solidFill>
                  <a:srgbClr val="4996BD"/>
                </a:solidFill>
                <a:latin typeface="Arial Nova" panose="020B0504020202020204" pitchFamily="34" charset="0"/>
              </a:rPr>
              <a:t>Difficultés provenant des étudiants</a:t>
            </a:r>
          </a:p>
        </p:txBody>
      </p:sp>
      <p:pic>
        <p:nvPicPr>
          <p:cNvPr id="1026" name="Picture 2" descr="Télétravail : entre lassitude et résignation, les personnels du supérieur...">
            <a:extLst>
              <a:ext uri="{FF2B5EF4-FFF2-40B4-BE49-F238E27FC236}">
                <a16:creationId xmlns:a16="http://schemas.microsoft.com/office/drawing/2014/main" id="{5F527B79-7EF7-414D-91CE-04DFCBDEB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349" y="2446895"/>
            <a:ext cx="3683066" cy="202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525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5D36F1-21EB-4216-87D5-96BC8DCE6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Étude du besoin</a:t>
            </a:r>
          </a:p>
        </p:txBody>
      </p:sp>
      <p:graphicFrame>
        <p:nvGraphicFramePr>
          <p:cNvPr id="10" name="Espace réservé du contenu 9">
            <a:extLst>
              <a:ext uri="{FF2B5EF4-FFF2-40B4-BE49-F238E27FC236}">
                <a16:creationId xmlns:a16="http://schemas.microsoft.com/office/drawing/2014/main" id="{AE103D07-4848-4F66-99CC-75809D5617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7798832"/>
              </p:ext>
            </p:extLst>
          </p:nvPr>
        </p:nvGraphicFramePr>
        <p:xfrm>
          <a:off x="838200" y="2025650"/>
          <a:ext cx="10515600" cy="3859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9A876C1-367C-4E31-AA91-A52D67469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B072-A181-410C-A76C-B9216BBD200E}" type="datetime1">
              <a:rPr lang="en-US" smtClean="0"/>
              <a:pPr/>
              <a:t>6/25/2021</a:t>
            </a:fld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3C19D84-CC51-4704-BE76-98694A3D0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7" name="Graphique 6">
            <a:extLst>
              <a:ext uri="{FF2B5EF4-FFF2-40B4-BE49-F238E27FC236}">
                <a16:creationId xmlns:a16="http://schemas.microsoft.com/office/drawing/2014/main" id="{A698AB42-326D-4AF8-A79A-4C8FC2D766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3580788"/>
              </p:ext>
            </p:extLst>
          </p:nvPr>
        </p:nvGraphicFramePr>
        <p:xfrm>
          <a:off x="2387600" y="1965428"/>
          <a:ext cx="7416800" cy="4573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itre 1">
            <a:extLst>
              <a:ext uri="{FF2B5EF4-FFF2-40B4-BE49-F238E27FC236}">
                <a16:creationId xmlns:a16="http://schemas.microsoft.com/office/drawing/2014/main" id="{C2B34B5B-0AC7-4ED6-A6E1-6192F1AF1120}"/>
              </a:ext>
            </a:extLst>
          </p:cNvPr>
          <p:cNvSpPr txBox="1">
            <a:spLocks/>
          </p:cNvSpPr>
          <p:nvPr/>
        </p:nvSpPr>
        <p:spPr>
          <a:xfrm>
            <a:off x="1238249" y="1263518"/>
            <a:ext cx="10515600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3D6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fr-FR" sz="3200" b="1">
                <a:solidFill>
                  <a:srgbClr val="4996BD"/>
                </a:solidFill>
                <a:latin typeface="Arial Nova" panose="020B0504020202020204" pitchFamily="34" charset="0"/>
              </a:rPr>
              <a:t>Difficultés provenant des étudiants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50A883D-4226-4BDE-AC89-D36FE4716686}"/>
              </a:ext>
            </a:extLst>
          </p:cNvPr>
          <p:cNvSpPr txBox="1"/>
          <p:nvPr/>
        </p:nvSpPr>
        <p:spPr>
          <a:xfrm>
            <a:off x="10051701" y="3217995"/>
            <a:ext cx="18148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i="1" dirty="0"/>
              <a:t>Étude menée par Opinion </a:t>
            </a:r>
            <a:r>
              <a:rPr lang="fr-FR" sz="1800" i="1" dirty="0" err="1"/>
              <a:t>Way</a:t>
            </a:r>
            <a:r>
              <a:rPr lang="fr-FR" sz="1800" i="1" dirty="0"/>
              <a:t> 07/2020</a:t>
            </a:r>
          </a:p>
        </p:txBody>
      </p:sp>
    </p:spTree>
    <p:extLst>
      <p:ext uri="{BB962C8B-B14F-4D97-AF65-F5344CB8AC3E}">
        <p14:creationId xmlns:p14="http://schemas.microsoft.com/office/powerpoint/2010/main" val="2646321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Espace réservé du contenu 9">
            <a:extLst>
              <a:ext uri="{FF2B5EF4-FFF2-40B4-BE49-F238E27FC236}">
                <a16:creationId xmlns:a16="http://schemas.microsoft.com/office/drawing/2014/main" id="{AE103D07-4848-4F66-99CC-75809D56177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025650"/>
          <a:ext cx="10515600" cy="3859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9A876C1-367C-4E31-AA91-A52D67469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B072-A181-410C-A76C-B9216BBD200E}" type="datetime1">
              <a:rPr lang="en-US" smtClean="0"/>
              <a:pPr/>
              <a:t>6/25/2021</a:t>
            </a:fld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3C19D84-CC51-4704-BE76-98694A3D0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7" name="Graphique 6">
            <a:extLst>
              <a:ext uri="{FF2B5EF4-FFF2-40B4-BE49-F238E27FC236}">
                <a16:creationId xmlns:a16="http://schemas.microsoft.com/office/drawing/2014/main" id="{A698AB42-326D-4AF8-A79A-4C8FC2D766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1870707"/>
              </p:ext>
            </p:extLst>
          </p:nvPr>
        </p:nvGraphicFramePr>
        <p:xfrm>
          <a:off x="2387600" y="2086310"/>
          <a:ext cx="7416800" cy="4573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itre 1">
            <a:extLst>
              <a:ext uri="{FF2B5EF4-FFF2-40B4-BE49-F238E27FC236}">
                <a16:creationId xmlns:a16="http://schemas.microsoft.com/office/drawing/2014/main" id="{FB80D9AC-B450-4061-BD1B-69CC2D682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/>
              <a:t>Étude du besoin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EAA0B197-799F-4F72-B025-58A2FED5C72A}"/>
              </a:ext>
            </a:extLst>
          </p:cNvPr>
          <p:cNvSpPr txBox="1">
            <a:spLocks/>
          </p:cNvSpPr>
          <p:nvPr/>
        </p:nvSpPr>
        <p:spPr>
          <a:xfrm>
            <a:off x="1238249" y="1263518"/>
            <a:ext cx="10515600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3D6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fr-FR" sz="3200" b="1">
                <a:solidFill>
                  <a:srgbClr val="4996BD"/>
                </a:solidFill>
                <a:latin typeface="Arial Nova" panose="020B0504020202020204" pitchFamily="34" charset="0"/>
              </a:rPr>
              <a:t>Difficultés provenant des étudiants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E76794D-E722-41B8-A3C3-EB49EF60CA4A}"/>
              </a:ext>
            </a:extLst>
          </p:cNvPr>
          <p:cNvSpPr txBox="1"/>
          <p:nvPr/>
        </p:nvSpPr>
        <p:spPr>
          <a:xfrm>
            <a:off x="9893920" y="3217995"/>
            <a:ext cx="21159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i="1" dirty="0"/>
              <a:t>Étude menée par Opinion </a:t>
            </a:r>
            <a:r>
              <a:rPr lang="fr-FR" sz="1800" i="1" dirty="0" err="1"/>
              <a:t>Way</a:t>
            </a:r>
            <a:r>
              <a:rPr lang="fr-FR" sz="1800" i="1" dirty="0"/>
              <a:t> 07/2020</a:t>
            </a:r>
          </a:p>
        </p:txBody>
      </p:sp>
    </p:spTree>
    <p:extLst>
      <p:ext uri="{BB962C8B-B14F-4D97-AF65-F5344CB8AC3E}">
        <p14:creationId xmlns:p14="http://schemas.microsoft.com/office/powerpoint/2010/main" val="1732741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Espace réservé du contenu 9">
            <a:extLst>
              <a:ext uri="{FF2B5EF4-FFF2-40B4-BE49-F238E27FC236}">
                <a16:creationId xmlns:a16="http://schemas.microsoft.com/office/drawing/2014/main" id="{AE103D07-4848-4F66-99CC-75809D56177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025650"/>
          <a:ext cx="10515600" cy="3859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9A876C1-367C-4E31-AA91-A52D67469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B072-A181-410C-A76C-B9216BBD200E}" type="datetime1">
              <a:rPr lang="en-US" smtClean="0"/>
              <a:pPr/>
              <a:t>6/25/2021</a:t>
            </a:fld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3C19D84-CC51-4704-BE76-98694A3D0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7" name="Graphique 6">
            <a:extLst>
              <a:ext uri="{FF2B5EF4-FFF2-40B4-BE49-F238E27FC236}">
                <a16:creationId xmlns:a16="http://schemas.microsoft.com/office/drawing/2014/main" id="{A698AB42-326D-4AF8-A79A-4C8FC2D766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7177535"/>
              </p:ext>
            </p:extLst>
          </p:nvPr>
        </p:nvGraphicFramePr>
        <p:xfrm>
          <a:off x="2387600" y="2025650"/>
          <a:ext cx="7416800" cy="4573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itre 1">
            <a:extLst>
              <a:ext uri="{FF2B5EF4-FFF2-40B4-BE49-F238E27FC236}">
                <a16:creationId xmlns:a16="http://schemas.microsoft.com/office/drawing/2014/main" id="{FB80D9AC-B450-4061-BD1B-69CC2D682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/>
              <a:t>Étude du besoin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EAA0B197-799F-4F72-B025-58A2FED5C72A}"/>
              </a:ext>
            </a:extLst>
          </p:cNvPr>
          <p:cNvSpPr txBox="1">
            <a:spLocks/>
          </p:cNvSpPr>
          <p:nvPr/>
        </p:nvSpPr>
        <p:spPr>
          <a:xfrm>
            <a:off x="1238249" y="1263518"/>
            <a:ext cx="10515600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3D6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fr-FR" sz="3200" b="1">
                <a:solidFill>
                  <a:srgbClr val="4996BD"/>
                </a:solidFill>
                <a:latin typeface="Arial Nova" panose="020B0504020202020204" pitchFamily="34" charset="0"/>
              </a:rPr>
              <a:t>Difficultés provenant des étudiants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3B1B4DB-FCC0-42E4-94BB-96858368FC3C}"/>
              </a:ext>
            </a:extLst>
          </p:cNvPr>
          <p:cNvSpPr txBox="1"/>
          <p:nvPr/>
        </p:nvSpPr>
        <p:spPr>
          <a:xfrm>
            <a:off x="9951748" y="4945713"/>
            <a:ext cx="19148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i="1" dirty="0"/>
              <a:t>Étude menée par Opinion </a:t>
            </a:r>
            <a:r>
              <a:rPr lang="fr-FR" sz="1800" i="1" dirty="0" err="1"/>
              <a:t>Way</a:t>
            </a:r>
            <a:r>
              <a:rPr lang="fr-FR" sz="1800" i="1" dirty="0"/>
              <a:t> 07/2020</a:t>
            </a:r>
          </a:p>
        </p:txBody>
      </p:sp>
    </p:spTree>
    <p:extLst>
      <p:ext uri="{BB962C8B-B14F-4D97-AF65-F5344CB8AC3E}">
        <p14:creationId xmlns:p14="http://schemas.microsoft.com/office/powerpoint/2010/main" val="1740206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hapesVTI">
  <a:themeElements>
    <a:clrScheme name="Personnalisé 5">
      <a:dk1>
        <a:srgbClr val="000000"/>
      </a:dk1>
      <a:lt1>
        <a:srgbClr val="FFFFFF"/>
      </a:lt1>
      <a:dk2>
        <a:srgbClr val="301B2C"/>
      </a:dk2>
      <a:lt2>
        <a:srgbClr val="F0F3F2"/>
      </a:lt2>
      <a:accent1>
        <a:srgbClr val="4996BD"/>
      </a:accent1>
      <a:accent2>
        <a:srgbClr val="4996BD"/>
      </a:accent2>
      <a:accent3>
        <a:srgbClr val="AC3ED2"/>
      </a:accent3>
      <a:accent4>
        <a:srgbClr val="003D60"/>
      </a:accent4>
      <a:accent5>
        <a:srgbClr val="3E4BD2"/>
      </a:accent5>
      <a:accent6>
        <a:srgbClr val="2C77C0"/>
      </a:accent6>
      <a:hlink>
        <a:srgbClr val="493FBF"/>
      </a:hlink>
      <a:folHlink>
        <a:srgbClr val="7F7F7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5C0A78AB1642E4CB82490475F513DC8" ma:contentTypeVersion="7" ma:contentTypeDescription="Crée un document." ma:contentTypeScope="" ma:versionID="54069d817c6fd6f7fa74d1c6670b581d">
  <xsd:schema xmlns:xsd="http://www.w3.org/2001/XMLSchema" xmlns:xs="http://www.w3.org/2001/XMLSchema" xmlns:p="http://schemas.microsoft.com/office/2006/metadata/properties" xmlns:ns3="4c0e1bd2-f81f-428c-8c1b-21d43fdda76e" xmlns:ns4="f0c5fb41-36b6-44b2-82d5-d7021118e796" targetNamespace="http://schemas.microsoft.com/office/2006/metadata/properties" ma:root="true" ma:fieldsID="deb11a6413ac2c0783dc983120c161f2" ns3:_="" ns4:_="">
    <xsd:import namespace="4c0e1bd2-f81f-428c-8c1b-21d43fdda76e"/>
    <xsd:import namespace="f0c5fb41-36b6-44b2-82d5-d7021118e79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0e1bd2-f81f-428c-8c1b-21d43fdda7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c5fb41-36b6-44b2-82d5-d7021118e79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B787C4-E36B-4598-823B-B1D9D228C298}">
  <ds:schemaRefs>
    <ds:schemaRef ds:uri="http://schemas.microsoft.com/office/2006/documentManagement/types"/>
    <ds:schemaRef ds:uri="http://purl.org/dc/terms/"/>
    <ds:schemaRef ds:uri="4c0e1bd2-f81f-428c-8c1b-21d43fdda76e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f0c5fb41-36b6-44b2-82d5-d7021118e796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2D61841-F9DA-48C9-A168-CE431552A1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D5090CB-0448-4F98-8A10-172B48ECA914}">
  <ds:schemaRefs>
    <ds:schemaRef ds:uri="4c0e1bd2-f81f-428c-8c1b-21d43fdda76e"/>
    <ds:schemaRef ds:uri="f0c5fb41-36b6-44b2-82d5-d7021118e79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743</Words>
  <Application>Microsoft Office PowerPoint</Application>
  <PresentationFormat>Grand écran</PresentationFormat>
  <Paragraphs>213</Paragraphs>
  <Slides>28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7" baseType="lpstr">
      <vt:lpstr>Arial</vt:lpstr>
      <vt:lpstr>Arial Black</vt:lpstr>
      <vt:lpstr>Arial Nova</vt:lpstr>
      <vt:lpstr>Avenir Next LT Pro</vt:lpstr>
      <vt:lpstr>Avenir Next LT Pro Demi</vt:lpstr>
      <vt:lpstr>Calibri</vt:lpstr>
      <vt:lpstr>Ninja Naruto</vt:lpstr>
      <vt:lpstr>Tw Cen MT</vt:lpstr>
      <vt:lpstr>ShapesVTI</vt:lpstr>
      <vt:lpstr>STUD-HUNT</vt:lpstr>
      <vt:lpstr>Sommaire</vt:lpstr>
      <vt:lpstr>Travail d’équipe et Gestion de projet</vt:lpstr>
      <vt:lpstr>Choix du Sujet</vt:lpstr>
      <vt:lpstr>Choix du Sujet</vt:lpstr>
      <vt:lpstr>Étude du besoin </vt:lpstr>
      <vt:lpstr>Étude du besoin</vt:lpstr>
      <vt:lpstr>Étude du besoin</vt:lpstr>
      <vt:lpstr>Étude du besoin</vt:lpstr>
      <vt:lpstr>Étude du besoin</vt:lpstr>
      <vt:lpstr>Étude du besoin</vt:lpstr>
      <vt:lpstr>Charte Graphique</vt:lpstr>
      <vt:lpstr>Présentation PowerPoint</vt:lpstr>
      <vt:lpstr>Charte Ergonomique</vt:lpstr>
      <vt:lpstr>Charte Ergonomique</vt:lpstr>
      <vt:lpstr>Architecture de l’application et Répartition des tâches</vt:lpstr>
      <vt:lpstr>Architecture de l’application </vt:lpstr>
      <vt:lpstr>Répartition des taches </vt:lpstr>
      <vt:lpstr>Outils et langages</vt:lpstr>
      <vt:lpstr>Outils et langages</vt:lpstr>
      <vt:lpstr>Développement de l'application</vt:lpstr>
      <vt:lpstr>Développement de l'application</vt:lpstr>
      <vt:lpstr>Développement de l'application</vt:lpstr>
      <vt:lpstr>Développement de l'application</vt:lpstr>
      <vt:lpstr>Présentation PowerPoint</vt:lpstr>
      <vt:lpstr>Développement de l'application</vt:lpstr>
      <vt:lpstr>Développement de l'application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Tanguy VIDAL</dc:creator>
  <cp:lastModifiedBy>Tanguy VIDAL</cp:lastModifiedBy>
  <cp:revision>9</cp:revision>
  <dcterms:created xsi:type="dcterms:W3CDTF">2021-06-24T17:28:06Z</dcterms:created>
  <dcterms:modified xsi:type="dcterms:W3CDTF">2021-06-25T13:49:01Z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0x010100B5C0A78AB1642E4CB82490475F513DC8</vt:lpwstr>
  </property>
</Properties>
</file>